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3" r:id="rId3"/>
    <p:sldId id="257" r:id="rId4"/>
    <p:sldId id="258" r:id="rId5"/>
    <p:sldId id="268" r:id="rId6"/>
    <p:sldId id="260" r:id="rId7"/>
    <p:sldId id="272" r:id="rId8"/>
    <p:sldId id="261" r:id="rId9"/>
    <p:sldId id="275" r:id="rId10"/>
    <p:sldId id="270" r:id="rId11"/>
    <p:sldId id="274" r:id="rId12"/>
    <p:sldId id="271" r:id="rId13"/>
    <p:sldId id="269" r:id="rId14"/>
    <p:sldId id="259" r:id="rId15"/>
    <p:sldId id="267" r:id="rId16"/>
    <p:sldId id="265" r:id="rId17"/>
    <p:sldId id="264" r:id="rId18"/>
    <p:sldId id="26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00FFFF"/>
    <a:srgbClr val="FF00FF"/>
    <a:srgbClr val="FF3300"/>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5DD107-C800-CF12-6BC3-ED783811CEDD}" v="20" dt="2022-11-08T09:46:59.639"/>
    <p1510:client id="{43CDEF4C-290F-F084-DF9B-C1DC473ADFB3}" v="776" dt="2022-03-17T10:39:19.137"/>
    <p1510:client id="{D84A53C3-4111-825D-4895-831C2E58543C}" v="234" dt="2022-03-24T14:57:51.061"/>
    <p1510:client id="{D982BFE9-C065-0AFB-CDA4-AD393EB60D8E}" v="634" dt="2022-03-21T13:54:58.983"/>
    <p1510:client id="{F20AC3BD-C36E-481B-5461-8EC7D11EC41F}" v="91" dt="2022-03-24T14:32:55.305"/>
    <p1510:client id="{FF0C163D-F354-5711-AAD9-21A7C4F7A99A}" v="215" dt="2022-03-11T12:03:11.8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747A9B-526E-4300-AA6A-2FD8E83FB8DF}" type="datetimeFigureOut">
              <a:rPr lang="en-GB" smtClean="0"/>
              <a:t>08/11/2022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D0F38A-E8AF-4859-9F8F-EED6C5FD7EC4}" type="slidenum">
              <a:rPr lang="en-GB" smtClean="0"/>
              <a:t>‹#›</a:t>
            </a:fld>
            <a:endParaRPr lang="en-GB"/>
          </a:p>
        </p:txBody>
      </p:sp>
    </p:spTree>
    <p:extLst>
      <p:ext uri="{BB962C8B-B14F-4D97-AF65-F5344CB8AC3E}">
        <p14:creationId xmlns:p14="http://schemas.microsoft.com/office/powerpoint/2010/main" val="2744106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28C99E0-D5A3-4A16-B0DF-24246D8FDCD9}" type="datetimeFigureOut">
              <a:rPr lang="en-GB" smtClean="0"/>
              <a:t>08/11/2022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C61841-A6E5-47AF-B176-62AAFF4EBCE3}" type="slidenum">
              <a:rPr lang="en-GB" smtClean="0"/>
              <a:t>‹#›</a:t>
            </a:fld>
            <a:endParaRPr lang="en-GB"/>
          </a:p>
        </p:txBody>
      </p:sp>
    </p:spTree>
    <p:extLst>
      <p:ext uri="{BB962C8B-B14F-4D97-AF65-F5344CB8AC3E}">
        <p14:creationId xmlns:p14="http://schemas.microsoft.com/office/powerpoint/2010/main" val="3398974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28C99E0-D5A3-4A16-B0DF-24246D8FDCD9}" type="datetimeFigureOut">
              <a:rPr lang="en-GB" smtClean="0"/>
              <a:t>08/11/2022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C61841-A6E5-47AF-B176-62AAFF4EBCE3}" type="slidenum">
              <a:rPr lang="en-GB" smtClean="0"/>
              <a:t>‹#›</a:t>
            </a:fld>
            <a:endParaRPr lang="en-GB"/>
          </a:p>
        </p:txBody>
      </p:sp>
    </p:spTree>
    <p:extLst>
      <p:ext uri="{BB962C8B-B14F-4D97-AF65-F5344CB8AC3E}">
        <p14:creationId xmlns:p14="http://schemas.microsoft.com/office/powerpoint/2010/main" val="3267674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28C99E0-D5A3-4A16-B0DF-24246D8FDCD9}" type="datetimeFigureOut">
              <a:rPr lang="en-GB" smtClean="0"/>
              <a:t>08/11/2022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C61841-A6E5-47AF-B176-62AAFF4EBCE3}" type="slidenum">
              <a:rPr lang="en-GB" smtClean="0"/>
              <a:t>‹#›</a:t>
            </a:fld>
            <a:endParaRPr lang="en-GB"/>
          </a:p>
        </p:txBody>
      </p:sp>
    </p:spTree>
    <p:extLst>
      <p:ext uri="{BB962C8B-B14F-4D97-AF65-F5344CB8AC3E}">
        <p14:creationId xmlns:p14="http://schemas.microsoft.com/office/powerpoint/2010/main" val="3752171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28C99E0-D5A3-4A16-B0DF-24246D8FDCD9}" type="datetimeFigureOut">
              <a:rPr lang="en-GB" smtClean="0"/>
              <a:t>08/11/2022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C61841-A6E5-47AF-B176-62AAFF4EBCE3}" type="slidenum">
              <a:rPr lang="en-GB" smtClean="0"/>
              <a:t>‹#›</a:t>
            </a:fld>
            <a:endParaRPr lang="en-GB"/>
          </a:p>
        </p:txBody>
      </p:sp>
    </p:spTree>
    <p:extLst>
      <p:ext uri="{BB962C8B-B14F-4D97-AF65-F5344CB8AC3E}">
        <p14:creationId xmlns:p14="http://schemas.microsoft.com/office/powerpoint/2010/main" val="2364919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8C99E0-D5A3-4A16-B0DF-24246D8FDCD9}" type="datetimeFigureOut">
              <a:rPr lang="en-GB" smtClean="0"/>
              <a:t>08/11/2022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C61841-A6E5-47AF-B176-62AAFF4EBCE3}" type="slidenum">
              <a:rPr lang="en-GB" smtClean="0"/>
              <a:t>‹#›</a:t>
            </a:fld>
            <a:endParaRPr lang="en-GB"/>
          </a:p>
        </p:txBody>
      </p:sp>
    </p:spTree>
    <p:extLst>
      <p:ext uri="{BB962C8B-B14F-4D97-AF65-F5344CB8AC3E}">
        <p14:creationId xmlns:p14="http://schemas.microsoft.com/office/powerpoint/2010/main" val="1415935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28C99E0-D5A3-4A16-B0DF-24246D8FDCD9}" type="datetimeFigureOut">
              <a:rPr lang="en-GB" smtClean="0"/>
              <a:t>08/11/2022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C61841-A6E5-47AF-B176-62AAFF4EBCE3}" type="slidenum">
              <a:rPr lang="en-GB" smtClean="0"/>
              <a:t>‹#›</a:t>
            </a:fld>
            <a:endParaRPr lang="en-GB"/>
          </a:p>
        </p:txBody>
      </p:sp>
    </p:spTree>
    <p:extLst>
      <p:ext uri="{BB962C8B-B14F-4D97-AF65-F5344CB8AC3E}">
        <p14:creationId xmlns:p14="http://schemas.microsoft.com/office/powerpoint/2010/main" val="904905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28C99E0-D5A3-4A16-B0DF-24246D8FDCD9}" type="datetimeFigureOut">
              <a:rPr lang="en-GB" smtClean="0"/>
              <a:t>08/11/2022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AC61841-A6E5-47AF-B176-62AAFF4EBCE3}" type="slidenum">
              <a:rPr lang="en-GB" smtClean="0"/>
              <a:t>‹#›</a:t>
            </a:fld>
            <a:endParaRPr lang="en-GB"/>
          </a:p>
        </p:txBody>
      </p:sp>
    </p:spTree>
    <p:extLst>
      <p:ext uri="{BB962C8B-B14F-4D97-AF65-F5344CB8AC3E}">
        <p14:creationId xmlns:p14="http://schemas.microsoft.com/office/powerpoint/2010/main" val="2406125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28C99E0-D5A3-4A16-B0DF-24246D8FDCD9}" type="datetimeFigureOut">
              <a:rPr lang="en-GB" smtClean="0"/>
              <a:t>08/11/2022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AC61841-A6E5-47AF-B176-62AAFF4EBCE3}" type="slidenum">
              <a:rPr lang="en-GB" smtClean="0"/>
              <a:t>‹#›</a:t>
            </a:fld>
            <a:endParaRPr lang="en-GB"/>
          </a:p>
        </p:txBody>
      </p:sp>
    </p:spTree>
    <p:extLst>
      <p:ext uri="{BB962C8B-B14F-4D97-AF65-F5344CB8AC3E}">
        <p14:creationId xmlns:p14="http://schemas.microsoft.com/office/powerpoint/2010/main" val="2239327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8C99E0-D5A3-4A16-B0DF-24246D8FDCD9}" type="datetimeFigureOut">
              <a:rPr lang="en-GB" smtClean="0"/>
              <a:t>08/11/2022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AC61841-A6E5-47AF-B176-62AAFF4EBCE3}" type="slidenum">
              <a:rPr lang="en-GB" smtClean="0"/>
              <a:t>‹#›</a:t>
            </a:fld>
            <a:endParaRPr lang="en-GB"/>
          </a:p>
        </p:txBody>
      </p:sp>
    </p:spTree>
    <p:extLst>
      <p:ext uri="{BB962C8B-B14F-4D97-AF65-F5344CB8AC3E}">
        <p14:creationId xmlns:p14="http://schemas.microsoft.com/office/powerpoint/2010/main" val="2767186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8C99E0-D5A3-4A16-B0DF-24246D8FDCD9}" type="datetimeFigureOut">
              <a:rPr lang="en-GB" smtClean="0"/>
              <a:t>08/11/2022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C61841-A6E5-47AF-B176-62AAFF4EBCE3}" type="slidenum">
              <a:rPr lang="en-GB" smtClean="0"/>
              <a:t>‹#›</a:t>
            </a:fld>
            <a:endParaRPr lang="en-GB"/>
          </a:p>
        </p:txBody>
      </p:sp>
    </p:spTree>
    <p:extLst>
      <p:ext uri="{BB962C8B-B14F-4D97-AF65-F5344CB8AC3E}">
        <p14:creationId xmlns:p14="http://schemas.microsoft.com/office/powerpoint/2010/main" val="137898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8C99E0-D5A3-4A16-B0DF-24246D8FDCD9}" type="datetimeFigureOut">
              <a:rPr lang="en-GB" smtClean="0"/>
              <a:t>08/11/2022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C61841-A6E5-47AF-B176-62AAFF4EBCE3}" type="slidenum">
              <a:rPr lang="en-GB" smtClean="0"/>
              <a:t>‹#›</a:t>
            </a:fld>
            <a:endParaRPr lang="en-GB"/>
          </a:p>
        </p:txBody>
      </p:sp>
    </p:spTree>
    <p:extLst>
      <p:ext uri="{BB962C8B-B14F-4D97-AF65-F5344CB8AC3E}">
        <p14:creationId xmlns:p14="http://schemas.microsoft.com/office/powerpoint/2010/main" val="353043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8C99E0-D5A3-4A16-B0DF-24246D8FDCD9}" type="datetimeFigureOut">
              <a:rPr lang="en-GB" smtClean="0"/>
              <a:t>08/11/2022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C61841-A6E5-47AF-B176-62AAFF4EBCE3}" type="slidenum">
              <a:rPr lang="en-GB" smtClean="0"/>
              <a:t>‹#›</a:t>
            </a:fld>
            <a:endParaRPr lang="en-GB"/>
          </a:p>
        </p:txBody>
      </p:sp>
    </p:spTree>
    <p:extLst>
      <p:ext uri="{BB962C8B-B14F-4D97-AF65-F5344CB8AC3E}">
        <p14:creationId xmlns:p14="http://schemas.microsoft.com/office/powerpoint/2010/main" val="2268908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6.xml"/><Relationship Id="rId1" Type="http://schemas.openxmlformats.org/officeDocument/2006/relationships/video" Target="https://www.youtube.com/embed/oeNkS3aj9z8"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1256"/>
          </a:xfrm>
          <a:prstGeom prst="rect">
            <a:avLst/>
          </a:prstGeom>
        </p:spPr>
      </p:pic>
      <p:sp>
        <p:nvSpPr>
          <p:cNvPr id="3" name="Subtitle 2"/>
          <p:cNvSpPr>
            <a:spLocks noGrp="1"/>
          </p:cNvSpPr>
          <p:nvPr>
            <p:ph type="subTitle" idx="1"/>
          </p:nvPr>
        </p:nvSpPr>
        <p:spPr>
          <a:xfrm>
            <a:off x="1524000" y="4357728"/>
            <a:ext cx="9144000" cy="1655762"/>
          </a:xfrm>
        </p:spPr>
        <p:txBody>
          <a:bodyPr/>
          <a:lstStyle/>
          <a:p>
            <a:r>
              <a:rPr lang="en-GB" dirty="0"/>
              <a:t>An Introduction</a:t>
            </a:r>
          </a:p>
        </p:txBody>
      </p:sp>
    </p:spTree>
    <p:extLst>
      <p:ext uri="{BB962C8B-B14F-4D97-AF65-F5344CB8AC3E}">
        <p14:creationId xmlns:p14="http://schemas.microsoft.com/office/powerpoint/2010/main" val="4205144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929" y="629266"/>
            <a:ext cx="3505495" cy="1622321"/>
          </a:xfrm>
        </p:spPr>
        <p:txBody>
          <a:bodyPr vert="horz" lIns="91440" tIns="45720" rIns="91440" bIns="45720" rtlCol="0" anchor="ctr">
            <a:normAutofit/>
          </a:bodyPr>
          <a:lstStyle/>
          <a:p>
            <a:r>
              <a:rPr lang="en-US" kern="1200">
                <a:solidFill>
                  <a:schemeClr val="tx1"/>
                </a:solidFill>
                <a:latin typeface="+mj-lt"/>
                <a:ea typeface="+mj-ea"/>
                <a:cs typeface="+mj-cs"/>
              </a:rPr>
              <a:t>Spacing</a:t>
            </a:r>
          </a:p>
        </p:txBody>
      </p:sp>
      <p:sp>
        <p:nvSpPr>
          <p:cNvPr id="3" name="TextBox 2"/>
          <p:cNvSpPr txBox="1"/>
          <p:nvPr/>
        </p:nvSpPr>
        <p:spPr>
          <a:xfrm>
            <a:off x="648931" y="2438400"/>
            <a:ext cx="3505494" cy="3785419"/>
          </a:xfrm>
          <a:prstGeom prst="rect">
            <a:avLst/>
          </a:prstGeom>
          <a:solidFill>
            <a:srgbClr val="00FFFF"/>
          </a:solidFill>
          <a:ln w="28575">
            <a:solidFill>
              <a:schemeClr val="tx1"/>
            </a:solidFill>
          </a:ln>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dirty="0"/>
              <a:t>This is where you learn a little a lot rather than cramming it in once. This is effective as the forgetting and relearning of chunks of learning allows it to go into your long-term memory.</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dirty="0"/>
              <a:t>This can be done alongside ‘interleaving’ where you go between different topics or skills with breaks in between.</a:t>
            </a:r>
            <a:endParaRPr lang="en-US" sz="2000" dirty="0">
              <a:cs typeface="Calibri"/>
            </a:endParaRP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5405862" y="1132508"/>
            <a:ext cx="6019331" cy="4589738"/>
          </a:xfrm>
          <a:prstGeom prst="rect">
            <a:avLst/>
          </a:prstGeom>
          <a:effectLst/>
        </p:spPr>
      </p:pic>
    </p:spTree>
    <p:extLst>
      <p:ext uri="{BB962C8B-B14F-4D97-AF65-F5344CB8AC3E}">
        <p14:creationId xmlns:p14="http://schemas.microsoft.com/office/powerpoint/2010/main" val="4024475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232C8-22D8-4C78-80E4-1E5F571A8F25}"/>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kern="1200">
                <a:solidFill>
                  <a:schemeClr val="tx1"/>
                </a:solidFill>
                <a:latin typeface="+mj-lt"/>
                <a:ea typeface="+mj-ea"/>
                <a:cs typeface="+mj-cs"/>
              </a:rPr>
              <a:t>Interleaving</a:t>
            </a:r>
          </a:p>
        </p:txBody>
      </p:sp>
      <p:sp>
        <p:nvSpPr>
          <p:cNvPr id="4" name="TextBox 3">
            <a:extLst>
              <a:ext uri="{FF2B5EF4-FFF2-40B4-BE49-F238E27FC236}">
                <a16:creationId xmlns:a16="http://schemas.microsoft.com/office/drawing/2014/main" id="{3C53443D-10E7-441D-BC1B-5E42A19580ED}"/>
              </a:ext>
            </a:extLst>
          </p:cNvPr>
          <p:cNvSpPr txBox="1"/>
          <p:nvPr/>
        </p:nvSpPr>
        <p:spPr>
          <a:xfrm>
            <a:off x="648931" y="2438400"/>
            <a:ext cx="3505494" cy="3514199"/>
          </a:xfrm>
          <a:prstGeom prst="rect">
            <a:avLst/>
          </a:prstGeom>
          <a:solidFill>
            <a:srgbClr val="FFC000"/>
          </a:solidFill>
          <a:ln w="28575">
            <a:solidFill>
              <a:srgbClr val="4472C4"/>
            </a:solidFill>
          </a:ln>
        </p:spPr>
        <p:txBody>
          <a:bodyPr rot="0" spcFirstLastPara="0" vertOverflow="overflow" horzOverflow="overflow" vert="horz" lIns="91440" tIns="45720" rIns="91440" bIns="45720" numCol="1" spcCol="0" rtlCol="0" fromWordArt="0" anchorCtr="0" forceAA="0" compatLnSpc="1">
            <a:prstTxWarp prst="textNoShape">
              <a:avLst/>
            </a:prstTxWarp>
            <a:normAutofit fontScale="92500" lnSpcReduction="20000"/>
          </a:bodyPr>
          <a:lstStyle/>
          <a:p>
            <a:pPr indent="-228600">
              <a:lnSpc>
                <a:spcPct val="90000"/>
              </a:lnSpc>
              <a:spcAft>
                <a:spcPts val="600"/>
              </a:spcAft>
              <a:buFont typeface="Arial" panose="020B0604020202020204" pitchFamily="34" charset="0"/>
              <a:buChar char="•"/>
            </a:pPr>
            <a:r>
              <a:rPr lang="en-US" sz="2000" dirty="0"/>
              <a:t>Interleaving is where you revise/practice related skills or knowledge and switch between topics regularly. </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dirty="0"/>
              <a:t>This works best when the topics being studied are related in some way such as integration and differentiation in </a:t>
            </a:r>
            <a:r>
              <a:rPr lang="en-US" sz="2000" dirty="0" err="1"/>
              <a:t>Maths</a:t>
            </a:r>
            <a:endParaRPr lang="en-US" sz="2000">
              <a:cs typeface="Calibri"/>
            </a:endParaRPr>
          </a:p>
          <a:p>
            <a:pPr indent="-228600">
              <a:lnSpc>
                <a:spcPct val="90000"/>
              </a:lnSpc>
              <a:spcAft>
                <a:spcPts val="600"/>
              </a:spcAft>
              <a:buFont typeface="Arial" panose="020B0604020202020204" pitchFamily="34" charset="0"/>
              <a:buChar char="•"/>
            </a:pPr>
            <a:endParaRPr lang="en-US" sz="2000" dirty="0">
              <a:cs typeface="Calibri"/>
            </a:endParaRPr>
          </a:p>
          <a:p>
            <a:pPr indent="-228600">
              <a:lnSpc>
                <a:spcPct val="90000"/>
              </a:lnSpc>
              <a:spcAft>
                <a:spcPts val="600"/>
              </a:spcAft>
              <a:buFont typeface="Arial" panose="020B0604020202020204" pitchFamily="34" charset="0"/>
              <a:buChar char="•"/>
            </a:pPr>
            <a:r>
              <a:rPr lang="en-US" sz="2000" dirty="0">
                <a:cs typeface="Calibri"/>
              </a:rPr>
              <a:t>This works because the first minute or two of each block is spent remembering the rules helping them to enter your longer-term memory</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chart&#10;&#10;Description automatically generated">
            <a:extLst>
              <a:ext uri="{FF2B5EF4-FFF2-40B4-BE49-F238E27FC236}">
                <a16:creationId xmlns:a16="http://schemas.microsoft.com/office/drawing/2014/main" id="{B6D09F43-6A62-4675-A61C-A64ABA6B5730}"/>
              </a:ext>
            </a:extLst>
          </p:cNvPr>
          <p:cNvPicPr>
            <a:picLocks noChangeAspect="1"/>
          </p:cNvPicPr>
          <p:nvPr/>
        </p:nvPicPr>
        <p:blipFill>
          <a:blip r:embed="rId2"/>
          <a:stretch>
            <a:fillRect/>
          </a:stretch>
        </p:blipFill>
        <p:spPr>
          <a:xfrm>
            <a:off x="5405862" y="1922544"/>
            <a:ext cx="6019331" cy="3009665"/>
          </a:xfrm>
          <a:prstGeom prst="rect">
            <a:avLst/>
          </a:prstGeom>
          <a:effectLst/>
        </p:spPr>
      </p:pic>
    </p:spTree>
    <p:extLst>
      <p:ext uri="{BB962C8B-B14F-4D97-AF65-F5344CB8AC3E}">
        <p14:creationId xmlns:p14="http://schemas.microsoft.com/office/powerpoint/2010/main" val="947011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446B6-78B5-4E8D-B765-B430EFB9BCEF}"/>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kern="1200">
                <a:solidFill>
                  <a:schemeClr val="tx1"/>
                </a:solidFill>
                <a:latin typeface="+mj-lt"/>
                <a:ea typeface="+mj-ea"/>
                <a:cs typeface="+mj-cs"/>
              </a:rPr>
              <a:t>Dual Coding </a:t>
            </a:r>
          </a:p>
        </p:txBody>
      </p:sp>
      <p:sp>
        <p:nvSpPr>
          <p:cNvPr id="3" name="TextBox 2">
            <a:extLst>
              <a:ext uri="{FF2B5EF4-FFF2-40B4-BE49-F238E27FC236}">
                <a16:creationId xmlns:a16="http://schemas.microsoft.com/office/drawing/2014/main" id="{848DFED2-1189-400F-A68A-ED1A0BB606C0}"/>
              </a:ext>
            </a:extLst>
          </p:cNvPr>
          <p:cNvSpPr txBox="1"/>
          <p:nvPr/>
        </p:nvSpPr>
        <p:spPr>
          <a:xfrm>
            <a:off x="648931" y="2438400"/>
            <a:ext cx="3505494" cy="3227859"/>
          </a:xfrm>
          <a:prstGeom prst="rect">
            <a:avLst/>
          </a:prstGeom>
          <a:solidFill>
            <a:srgbClr val="FF00FF"/>
          </a:solidFill>
          <a:ln w="28575">
            <a:solidFill>
              <a:schemeClr val="tx1"/>
            </a:solidFill>
          </a:ln>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000"/>
              <a:t>Dual coding is where you use visual aids along with words.</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This is effective because your brain receives information from two channels – auditory and visual. By having words and images you increase the brain's opportunity to take in the information</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Diagram&#10;&#10;Description automatically generated">
            <a:extLst>
              <a:ext uri="{FF2B5EF4-FFF2-40B4-BE49-F238E27FC236}">
                <a16:creationId xmlns:a16="http://schemas.microsoft.com/office/drawing/2014/main" id="{49B6D7A2-D2EE-43AA-A208-8FC96B0514D1}"/>
              </a:ext>
            </a:extLst>
          </p:cNvPr>
          <p:cNvPicPr>
            <a:picLocks noChangeAspect="1"/>
          </p:cNvPicPr>
          <p:nvPr/>
        </p:nvPicPr>
        <p:blipFill>
          <a:blip r:embed="rId2"/>
          <a:stretch>
            <a:fillRect/>
          </a:stretch>
        </p:blipFill>
        <p:spPr>
          <a:xfrm>
            <a:off x="5405862" y="2140745"/>
            <a:ext cx="6019331" cy="2573263"/>
          </a:xfrm>
          <a:prstGeom prst="rect">
            <a:avLst/>
          </a:prstGeom>
          <a:effectLst/>
        </p:spPr>
      </p:pic>
    </p:spTree>
    <p:extLst>
      <p:ext uri="{BB962C8B-B14F-4D97-AF65-F5344CB8AC3E}">
        <p14:creationId xmlns:p14="http://schemas.microsoft.com/office/powerpoint/2010/main" val="565334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929" y="629266"/>
            <a:ext cx="3505495" cy="1622321"/>
          </a:xfrm>
        </p:spPr>
        <p:txBody>
          <a:bodyPr vert="horz" lIns="91440" tIns="45720" rIns="91440" bIns="45720" rtlCol="0" anchor="ctr">
            <a:normAutofit/>
          </a:bodyPr>
          <a:lstStyle/>
          <a:p>
            <a:r>
              <a:rPr lang="en-US" sz="4100" kern="1200">
                <a:solidFill>
                  <a:schemeClr val="tx1"/>
                </a:solidFill>
                <a:latin typeface="+mj-lt"/>
                <a:ea typeface="+mj-ea"/>
                <a:cs typeface="+mj-cs"/>
              </a:rPr>
              <a:t>Summarisation</a:t>
            </a:r>
          </a:p>
        </p:txBody>
      </p:sp>
      <p:sp>
        <p:nvSpPr>
          <p:cNvPr id="3" name="TextBox 2"/>
          <p:cNvSpPr txBox="1"/>
          <p:nvPr/>
        </p:nvSpPr>
        <p:spPr>
          <a:xfrm>
            <a:off x="648931" y="2438400"/>
            <a:ext cx="3505494" cy="3785419"/>
          </a:xfrm>
          <a:prstGeom prst="rect">
            <a:avLst/>
          </a:prstGeom>
          <a:solidFill>
            <a:srgbClr val="FFC000"/>
          </a:solidFill>
          <a:ln w="28575">
            <a:solidFill>
              <a:schemeClr val="tx1"/>
            </a:solidFill>
          </a:ln>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Being able to summarise what you have studied is a really good skill to learn.</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After a lesson what are the keys things you should know? What were the success criteria?</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Write down the key points and go over them before the next lesson.</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5405862" y="1538812"/>
            <a:ext cx="6019331" cy="3777130"/>
          </a:xfrm>
          <a:prstGeom prst="rect">
            <a:avLst/>
          </a:prstGeom>
          <a:effectLst/>
        </p:spPr>
      </p:pic>
    </p:spTree>
    <p:extLst>
      <p:ext uri="{BB962C8B-B14F-4D97-AF65-F5344CB8AC3E}">
        <p14:creationId xmlns:p14="http://schemas.microsoft.com/office/powerpoint/2010/main" val="2898351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t>Mind Maps</a:t>
            </a:r>
          </a:p>
        </p:txBody>
      </p:sp>
      <p:pic>
        <p:nvPicPr>
          <p:cNvPr id="3" name="Picture 2"/>
          <p:cNvPicPr>
            <a:picLocks noChangeAspect="1"/>
          </p:cNvPicPr>
          <p:nvPr/>
        </p:nvPicPr>
        <p:blipFill rotWithShape="1">
          <a:blip r:embed="rId2"/>
          <a:srcRect l="16698" r="3797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297762" y="2706624"/>
            <a:ext cx="6251110" cy="348386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500" dirty="0"/>
              <a:t>Mind maps are a great way to </a:t>
            </a:r>
            <a:r>
              <a:rPr lang="en-US" sz="1500" dirty="0" err="1"/>
              <a:t>organise</a:t>
            </a:r>
            <a:r>
              <a:rPr lang="en-US" sz="1500" dirty="0"/>
              <a:t> your knowledge. Before you start to do other study techniques think about the main bits of a topic. For example, if I was revising a topic about earthquakes I would have ‘earthquakes’ in the middle and then the branches would have notes on:</a:t>
            </a:r>
          </a:p>
          <a:p>
            <a:pPr indent="-228600">
              <a:lnSpc>
                <a:spcPct val="90000"/>
              </a:lnSpc>
              <a:spcAft>
                <a:spcPts val="600"/>
              </a:spcAft>
              <a:buFont typeface="Arial" panose="020B0604020202020204" pitchFamily="34" charset="0"/>
              <a:buChar char="•"/>
            </a:pPr>
            <a:endParaRPr lang="en-US" sz="1500"/>
          </a:p>
          <a:p>
            <a:pPr marL="285750" indent="-228600">
              <a:lnSpc>
                <a:spcPct val="90000"/>
              </a:lnSpc>
              <a:spcAft>
                <a:spcPts val="600"/>
              </a:spcAft>
              <a:buFont typeface="Arial" panose="020B0604020202020204" pitchFamily="34" charset="0"/>
              <a:buChar char="•"/>
            </a:pPr>
            <a:r>
              <a:rPr lang="en-US" sz="1500" dirty="0"/>
              <a:t>How earthquakes happen</a:t>
            </a:r>
            <a:endParaRPr lang="en-US" sz="1500" dirty="0">
              <a:cs typeface="Calibri"/>
            </a:endParaRPr>
          </a:p>
          <a:p>
            <a:pPr marL="285750" indent="-228600">
              <a:lnSpc>
                <a:spcPct val="90000"/>
              </a:lnSpc>
              <a:spcAft>
                <a:spcPts val="600"/>
              </a:spcAft>
              <a:buFont typeface="Arial" panose="020B0604020202020204" pitchFamily="34" charset="0"/>
              <a:buChar char="•"/>
            </a:pPr>
            <a:r>
              <a:rPr lang="en-US" sz="1500" dirty="0"/>
              <a:t>Effects of earthquakes</a:t>
            </a:r>
            <a:endParaRPr lang="en-US" sz="1500" dirty="0">
              <a:cs typeface="Calibri"/>
            </a:endParaRPr>
          </a:p>
          <a:p>
            <a:pPr marL="285750" indent="-228600">
              <a:lnSpc>
                <a:spcPct val="90000"/>
              </a:lnSpc>
              <a:spcAft>
                <a:spcPts val="600"/>
              </a:spcAft>
              <a:buFont typeface="Arial" panose="020B0604020202020204" pitchFamily="34" charset="0"/>
              <a:buChar char="•"/>
            </a:pPr>
            <a:r>
              <a:rPr lang="en-US" sz="1500" dirty="0"/>
              <a:t>Measuring earthquakes</a:t>
            </a:r>
            <a:endParaRPr lang="en-US" sz="1500" dirty="0">
              <a:cs typeface="Calibri"/>
            </a:endParaRPr>
          </a:p>
          <a:p>
            <a:pPr marL="285750" indent="-228600">
              <a:lnSpc>
                <a:spcPct val="90000"/>
              </a:lnSpc>
              <a:spcAft>
                <a:spcPts val="600"/>
              </a:spcAft>
              <a:buFont typeface="Arial" panose="020B0604020202020204" pitchFamily="34" charset="0"/>
              <a:buChar char="•"/>
            </a:pPr>
            <a:r>
              <a:rPr lang="en-US" sz="1500" dirty="0"/>
              <a:t>Preparing for earthquakes</a:t>
            </a:r>
            <a:endParaRPr lang="en-US" sz="1500" dirty="0">
              <a:cs typeface="Calibri"/>
            </a:endParaRPr>
          </a:p>
          <a:p>
            <a:pPr marL="285750" indent="-228600">
              <a:lnSpc>
                <a:spcPct val="90000"/>
              </a:lnSpc>
              <a:spcAft>
                <a:spcPts val="600"/>
              </a:spcAft>
              <a:buFont typeface="Arial" panose="020B0604020202020204" pitchFamily="34" charset="0"/>
              <a:buChar char="•"/>
            </a:pPr>
            <a:r>
              <a:rPr lang="en-US" sz="1500" dirty="0"/>
              <a:t>Famous earthquakes</a:t>
            </a:r>
            <a:endParaRPr lang="en-US" sz="1500" dirty="0">
              <a:cs typeface="Calibri"/>
            </a:endParaRPr>
          </a:p>
          <a:p>
            <a:pPr marL="285750" indent="-228600">
              <a:lnSpc>
                <a:spcPct val="90000"/>
              </a:lnSpc>
              <a:spcAft>
                <a:spcPts val="600"/>
              </a:spcAft>
              <a:buFont typeface="Arial" panose="020B0604020202020204" pitchFamily="34" charset="0"/>
              <a:buChar char="•"/>
            </a:pPr>
            <a:endParaRPr lang="en-US" sz="1500"/>
          </a:p>
          <a:p>
            <a:pPr indent="-228600">
              <a:lnSpc>
                <a:spcPct val="90000"/>
              </a:lnSpc>
              <a:spcAft>
                <a:spcPts val="600"/>
              </a:spcAft>
              <a:buFont typeface="Arial" panose="020B0604020202020204" pitchFamily="34" charset="0"/>
              <a:buChar char="•"/>
            </a:pPr>
            <a:r>
              <a:rPr lang="en-US" sz="1500" dirty="0"/>
              <a:t>This would allow me </a:t>
            </a:r>
            <a:r>
              <a:rPr lang="en-US" sz="1500" dirty="0" err="1"/>
              <a:t>organise</a:t>
            </a:r>
            <a:r>
              <a:rPr lang="en-US" sz="1500" dirty="0"/>
              <a:t> my notes. If would be helpful to use your revision list from your teacher to plan your mind map.</a:t>
            </a:r>
          </a:p>
        </p:txBody>
      </p:sp>
    </p:spTree>
    <p:extLst>
      <p:ext uri="{BB962C8B-B14F-4D97-AF65-F5344CB8AC3E}">
        <p14:creationId xmlns:p14="http://schemas.microsoft.com/office/powerpoint/2010/main" val="3550943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t>Mnemonics</a:t>
            </a:r>
          </a:p>
        </p:txBody>
      </p:sp>
      <p:pic>
        <p:nvPicPr>
          <p:cNvPr id="3" name="Picture 2"/>
          <p:cNvPicPr>
            <a:picLocks noChangeAspect="1"/>
          </p:cNvPicPr>
          <p:nvPr/>
        </p:nvPicPr>
        <p:blipFill rotWithShape="1">
          <a:blip r:embed="rId2"/>
          <a:srcRect l="30984" r="2436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234262" y="2924338"/>
            <a:ext cx="6251110" cy="348386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dirty="0"/>
              <a:t>Mnemonics are useful when you have a list of things to remember in a particular order.</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dirty="0"/>
              <a:t>They are particularly helpful for structuring answers, especially as you move higher up the school and have to write longer answers for more marks. They can give you a good structure for some questions</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dirty="0"/>
              <a:t>A mnemonic uses a sentence made of the first letters of the information you need to remember. The example on the left is for remembering the order of the planets.</a:t>
            </a:r>
            <a:endParaRPr lang="en-US" sz="2000" dirty="0">
              <a:cs typeface="Calibri"/>
            </a:endParaRPr>
          </a:p>
        </p:txBody>
      </p:sp>
    </p:spTree>
    <p:extLst>
      <p:ext uri="{BB962C8B-B14F-4D97-AF65-F5344CB8AC3E}">
        <p14:creationId xmlns:p14="http://schemas.microsoft.com/office/powerpoint/2010/main" val="912507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059" y="18565"/>
            <a:ext cx="10515600" cy="1325563"/>
          </a:xfrm>
        </p:spPr>
        <p:txBody>
          <a:bodyPr/>
          <a:lstStyle/>
          <a:p>
            <a:r>
              <a:rPr lang="en-GB" dirty="0"/>
              <a:t>Practice Questions</a:t>
            </a:r>
          </a:p>
        </p:txBody>
      </p:sp>
      <p:pic>
        <p:nvPicPr>
          <p:cNvPr id="3" name="Picture 2"/>
          <p:cNvPicPr>
            <a:picLocks noChangeAspect="1"/>
          </p:cNvPicPr>
          <p:nvPr/>
        </p:nvPicPr>
        <p:blipFill>
          <a:blip r:embed="rId2"/>
          <a:stretch>
            <a:fillRect/>
          </a:stretch>
        </p:blipFill>
        <p:spPr>
          <a:xfrm>
            <a:off x="427511" y="1217763"/>
            <a:ext cx="6424551" cy="3613810"/>
          </a:xfrm>
          <a:prstGeom prst="rect">
            <a:avLst/>
          </a:prstGeom>
        </p:spPr>
      </p:pic>
      <p:sp>
        <p:nvSpPr>
          <p:cNvPr id="4" name="TextBox 3"/>
          <p:cNvSpPr txBox="1"/>
          <p:nvPr/>
        </p:nvSpPr>
        <p:spPr>
          <a:xfrm>
            <a:off x="7113319" y="1225376"/>
            <a:ext cx="4690753" cy="3416320"/>
          </a:xfrm>
          <a:prstGeom prst="rect">
            <a:avLst/>
          </a:prstGeom>
          <a:solidFill>
            <a:srgbClr val="CC66FF"/>
          </a:solidFill>
          <a:ln w="38100">
            <a:solidFill>
              <a:schemeClr val="tx1"/>
            </a:solidFill>
          </a:ln>
        </p:spPr>
        <p:txBody>
          <a:bodyPr wrap="square" rtlCol="0">
            <a:spAutoFit/>
          </a:bodyPr>
          <a:lstStyle/>
          <a:p>
            <a:pPr algn="just"/>
            <a:r>
              <a:rPr lang="en-GB" dirty="0"/>
              <a:t>Doing practice questions helps you to retrieve your knowledge. It is important to understand:</a:t>
            </a:r>
          </a:p>
          <a:p>
            <a:pPr algn="just"/>
            <a:endParaRPr lang="en-GB" dirty="0"/>
          </a:p>
          <a:p>
            <a:pPr marL="285750" indent="-285750" algn="just">
              <a:buFont typeface="Arial" panose="020B0604020202020204" pitchFamily="34" charset="0"/>
              <a:buChar char="•"/>
            </a:pPr>
            <a:r>
              <a:rPr lang="en-GB" dirty="0"/>
              <a:t>Command words like </a:t>
            </a:r>
            <a:r>
              <a:rPr lang="en-GB" i="1" dirty="0"/>
              <a:t>explain </a:t>
            </a:r>
            <a:r>
              <a:rPr lang="en-GB" dirty="0"/>
              <a:t>and </a:t>
            </a:r>
            <a:r>
              <a:rPr lang="en-GB" i="1" dirty="0"/>
              <a:t>describe</a:t>
            </a:r>
            <a:r>
              <a:rPr lang="en-GB" dirty="0"/>
              <a:t> and what they are asking you to do</a:t>
            </a:r>
          </a:p>
          <a:p>
            <a:pPr marL="285750" indent="-285750" algn="just">
              <a:buFont typeface="Arial" panose="020B0604020202020204" pitchFamily="34" charset="0"/>
              <a:buChar char="•"/>
            </a:pPr>
            <a:r>
              <a:rPr lang="en-GB" dirty="0"/>
              <a:t>How many marks a question is worth and how many things you have to write</a:t>
            </a:r>
          </a:p>
          <a:p>
            <a:pPr marL="285750" indent="-285750" algn="just">
              <a:buFont typeface="Arial" panose="020B0604020202020204" pitchFamily="34" charset="0"/>
              <a:buChar char="•"/>
            </a:pPr>
            <a:endParaRPr lang="en-GB" dirty="0"/>
          </a:p>
          <a:p>
            <a:pPr algn="just"/>
            <a:r>
              <a:rPr lang="en-GB" dirty="0"/>
              <a:t>For longer answers it is useful to go back and highlight your answer before marking it. You can use one colour for your key points and a second colour for your explanations or examples. </a:t>
            </a:r>
          </a:p>
        </p:txBody>
      </p:sp>
      <p:sp>
        <p:nvSpPr>
          <p:cNvPr id="5" name="TextBox 4"/>
          <p:cNvSpPr txBox="1"/>
          <p:nvPr/>
        </p:nvSpPr>
        <p:spPr>
          <a:xfrm>
            <a:off x="427511" y="4987636"/>
            <a:ext cx="11376561" cy="1535420"/>
          </a:xfrm>
          <a:prstGeom prst="rect">
            <a:avLst/>
          </a:prstGeom>
          <a:noFill/>
          <a:ln w="38100">
            <a:solidFill>
              <a:schemeClr val="tx1"/>
            </a:solidFill>
          </a:ln>
        </p:spPr>
        <p:txBody>
          <a:bodyPr wrap="square" rtlCol="0">
            <a:spAutoFit/>
          </a:bodyPr>
          <a:lstStyle/>
          <a:p>
            <a:r>
              <a:rPr lang="en-GB" dirty="0"/>
              <a:t>Example:</a:t>
            </a:r>
          </a:p>
          <a:p>
            <a:endParaRPr lang="en-GB" dirty="0"/>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“Climate change can cause temperatures to </a:t>
            </a:r>
            <a:r>
              <a:rPr lang="en-GB" dirty="0">
                <a:highlight>
                  <a:srgbClr val="00FF00"/>
                </a:highlight>
                <a:latin typeface="Calibri" panose="020F0502020204030204" pitchFamily="34" charset="0"/>
                <a:ea typeface="Calibri" panose="020F0502020204030204" pitchFamily="34" charset="0"/>
                <a:cs typeface="Times New Roman" panose="02020603050405020304" pitchFamily="18" charset="0"/>
              </a:rPr>
              <a:t>get hotter</a:t>
            </a:r>
            <a:r>
              <a:rPr lang="en-GB" dirty="0">
                <a:latin typeface="Calibri" panose="020F0502020204030204" pitchFamily="34" charset="0"/>
                <a:ea typeface="Calibri" panose="020F0502020204030204" pitchFamily="34" charset="0"/>
                <a:cs typeface="Times New Roman" panose="02020603050405020304" pitchFamily="18" charset="0"/>
              </a:rPr>
              <a:t> which can </a:t>
            </a:r>
            <a:r>
              <a:rPr lang="en-GB" dirty="0">
                <a:highlight>
                  <a:srgbClr val="FF00FF"/>
                </a:highlight>
                <a:latin typeface="Calibri" panose="020F0502020204030204" pitchFamily="34" charset="0"/>
                <a:ea typeface="Calibri" panose="020F0502020204030204" pitchFamily="34" charset="0"/>
                <a:cs typeface="Times New Roman" panose="02020603050405020304" pitchFamily="18" charset="0"/>
              </a:rPr>
              <a:t>stop crops growing and make people starve</a:t>
            </a:r>
            <a:r>
              <a:rPr lang="en-GB" dirty="0">
                <a:latin typeface="Calibri" panose="020F0502020204030204" pitchFamily="34" charset="0"/>
                <a:ea typeface="Calibri" panose="020F0502020204030204" pitchFamily="34" charset="0"/>
                <a:cs typeface="Times New Roman" panose="02020603050405020304" pitchFamily="18" charset="0"/>
              </a:rPr>
              <a:t>. Some places will also get </a:t>
            </a:r>
            <a:r>
              <a:rPr lang="en-GB" dirty="0">
                <a:highlight>
                  <a:srgbClr val="00FF00"/>
                </a:highlight>
                <a:latin typeface="Calibri" panose="020F0502020204030204" pitchFamily="34" charset="0"/>
                <a:ea typeface="Calibri" panose="020F0502020204030204" pitchFamily="34" charset="0"/>
                <a:cs typeface="Times New Roman" panose="02020603050405020304" pitchFamily="18" charset="0"/>
              </a:rPr>
              <a:t>more rain</a:t>
            </a:r>
            <a:r>
              <a:rPr lang="en-GB" dirty="0">
                <a:latin typeface="Calibri" panose="020F0502020204030204" pitchFamily="34" charset="0"/>
                <a:ea typeface="Calibri" panose="020F0502020204030204" pitchFamily="34" charset="0"/>
                <a:cs typeface="Times New Roman" panose="02020603050405020304" pitchFamily="18" charset="0"/>
              </a:rPr>
              <a:t> that can cause </a:t>
            </a:r>
            <a:r>
              <a:rPr lang="en-GB" dirty="0">
                <a:highlight>
                  <a:srgbClr val="FF00FF"/>
                </a:highlight>
                <a:latin typeface="Calibri" panose="020F0502020204030204" pitchFamily="34" charset="0"/>
                <a:ea typeface="Calibri" panose="020F0502020204030204" pitchFamily="34" charset="0"/>
                <a:cs typeface="Times New Roman" panose="02020603050405020304" pitchFamily="18" charset="0"/>
              </a:rPr>
              <a:t>flooding and damage houses</a:t>
            </a:r>
            <a:r>
              <a:rPr lang="en-GB" dirty="0">
                <a:latin typeface="Calibri" panose="020F0502020204030204" pitchFamily="34" charset="0"/>
                <a:ea typeface="Calibri" panose="020F0502020204030204" pitchFamily="34" charset="0"/>
                <a:cs typeface="Times New Roman" panose="02020603050405020304" pitchFamily="18" charset="0"/>
              </a:rPr>
              <a:t>. Because of </a:t>
            </a:r>
            <a:r>
              <a:rPr lang="en-GB" dirty="0">
                <a:highlight>
                  <a:srgbClr val="00FF00"/>
                </a:highlight>
                <a:latin typeface="Calibri" panose="020F0502020204030204" pitchFamily="34" charset="0"/>
                <a:ea typeface="Calibri" panose="020F0502020204030204" pitchFamily="34" charset="0"/>
                <a:cs typeface="Times New Roman" panose="02020603050405020304" pitchFamily="18" charset="0"/>
              </a:rPr>
              <a:t>warmer and drier weather</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a:highlight>
                  <a:srgbClr val="FF00FF"/>
                </a:highlight>
                <a:latin typeface="Calibri" panose="020F0502020204030204" pitchFamily="34" charset="0"/>
                <a:ea typeface="Calibri" panose="020F0502020204030204" pitchFamily="34" charset="0"/>
                <a:cs typeface="Times New Roman" panose="02020603050405020304" pitchFamily="18" charset="0"/>
              </a:rPr>
              <a:t>Australia and California have both had big wildfires</a:t>
            </a:r>
            <a:r>
              <a:rPr lang="en-GB" dirty="0">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653773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2ABE1108-6423-4E53-85A1-817683043C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33366" y="543070"/>
            <a:ext cx="6870954" cy="1675626"/>
          </a:xfrm>
        </p:spPr>
        <p:txBody>
          <a:bodyPr vert="horz" lIns="91440" tIns="45720" rIns="91440" bIns="45720" rtlCol="0" anchor="ctr">
            <a:normAutofit/>
          </a:bodyPr>
          <a:lstStyle/>
          <a:p>
            <a:r>
              <a:rPr lang="en-US" sz="4000" kern="1200">
                <a:solidFill>
                  <a:schemeClr val="tx1"/>
                </a:solidFill>
                <a:latin typeface="+mj-lt"/>
                <a:ea typeface="+mj-ea"/>
                <a:cs typeface="+mj-cs"/>
              </a:rPr>
              <a:t>Highlighting Notes</a:t>
            </a:r>
          </a:p>
        </p:txBody>
      </p:sp>
      <p:pic>
        <p:nvPicPr>
          <p:cNvPr id="6" name="Picture 5"/>
          <p:cNvPicPr>
            <a:picLocks noChangeAspect="1"/>
          </p:cNvPicPr>
          <p:nvPr/>
        </p:nvPicPr>
        <p:blipFill rotWithShape="1">
          <a:blip r:embed="rId2"/>
          <a:srcRect t="33698" r="-2" b="37226"/>
          <a:stretch/>
        </p:blipFill>
        <p:spPr>
          <a:xfrm rot="21600000">
            <a:off x="20" y="1"/>
            <a:ext cx="4187091" cy="2164321"/>
          </a:xfrm>
          <a:prstGeom prst="rect">
            <a:avLst/>
          </a:prstGeom>
        </p:spPr>
      </p:pic>
      <p:pic>
        <p:nvPicPr>
          <p:cNvPr id="4" name="Picture 3"/>
          <p:cNvPicPr>
            <a:picLocks noChangeAspect="1"/>
          </p:cNvPicPr>
          <p:nvPr/>
        </p:nvPicPr>
        <p:blipFill rotWithShape="1">
          <a:blip r:embed="rId3"/>
          <a:srcRect r="3" b="22563"/>
          <a:stretch/>
        </p:blipFill>
        <p:spPr>
          <a:xfrm rot="21600000">
            <a:off x="20" y="2342320"/>
            <a:ext cx="4187091" cy="2164321"/>
          </a:xfrm>
          <a:prstGeom prst="rect">
            <a:avLst/>
          </a:prstGeom>
        </p:spPr>
      </p:pic>
      <p:pic>
        <p:nvPicPr>
          <p:cNvPr id="3" name="Picture 2"/>
          <p:cNvPicPr>
            <a:picLocks noChangeAspect="1"/>
          </p:cNvPicPr>
          <p:nvPr/>
        </p:nvPicPr>
        <p:blipFill rotWithShape="1">
          <a:blip r:embed="rId4"/>
          <a:srcRect t="25290" r="3" b="35685"/>
          <a:stretch/>
        </p:blipFill>
        <p:spPr>
          <a:xfrm>
            <a:off x="20" y="4693680"/>
            <a:ext cx="4187091" cy="2164321"/>
          </a:xfrm>
          <a:prstGeom prst="rect">
            <a:avLst/>
          </a:prstGeom>
        </p:spPr>
      </p:pic>
      <p:sp>
        <p:nvSpPr>
          <p:cNvPr id="5" name="TextBox 4"/>
          <p:cNvSpPr txBox="1"/>
          <p:nvPr/>
        </p:nvSpPr>
        <p:spPr>
          <a:xfrm>
            <a:off x="4833366" y="2399720"/>
            <a:ext cx="6870954" cy="3736507"/>
          </a:xfrm>
          <a:prstGeom prst="rect">
            <a:avLst/>
          </a:prstGeom>
        </p:spPr>
        <p:txBody>
          <a:bodyPr vert="horz" lIns="91440" tIns="45720" rIns="91440" bIns="45720" rtlCol="0" anchor="t">
            <a:normAutofit lnSpcReduction="10000"/>
          </a:bodyPr>
          <a:lstStyle/>
          <a:p>
            <a:pPr indent="-228600">
              <a:lnSpc>
                <a:spcPct val="90000"/>
              </a:lnSpc>
              <a:spcAft>
                <a:spcPts val="600"/>
              </a:spcAft>
              <a:buFont typeface="Arial" panose="020B0604020202020204" pitchFamily="34" charset="0"/>
              <a:buChar char="•"/>
            </a:pPr>
            <a:r>
              <a:rPr lang="en-US" sz="2000" dirty="0"/>
              <a:t>Reading through your notes is one way to go over what you have learned.</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dirty="0"/>
              <a:t>Using highlighters can be helpful to pick out important words that are key in that subject or examples of dates, places or quotes that you need to know.</a:t>
            </a:r>
            <a:endParaRPr lang="en-US" sz="2000" dirty="0">
              <a:cs typeface="Calibri"/>
            </a:endParaRP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dirty="0"/>
              <a:t>It can be helpful to use different </a:t>
            </a:r>
            <a:r>
              <a:rPr lang="en-US" sz="2000" dirty="0" err="1"/>
              <a:t>colours</a:t>
            </a:r>
            <a:r>
              <a:rPr lang="en-US" sz="2000" dirty="0"/>
              <a:t> as a key. Maybe each </a:t>
            </a:r>
            <a:r>
              <a:rPr lang="en-US" sz="2000" dirty="0" err="1"/>
              <a:t>colour</a:t>
            </a:r>
            <a:r>
              <a:rPr lang="en-US" sz="2000" dirty="0"/>
              <a:t> relates to one of the key questions.</a:t>
            </a:r>
            <a:endParaRPr lang="en-US" sz="2000" dirty="0">
              <a:cs typeface="Calibri"/>
            </a:endParaRPr>
          </a:p>
          <a:p>
            <a:pPr indent="-228600">
              <a:lnSpc>
                <a:spcPct val="90000"/>
              </a:lnSpc>
              <a:spcAft>
                <a:spcPts val="600"/>
              </a:spcAft>
              <a:buFont typeface="Arial" panose="020B0604020202020204" pitchFamily="34" charset="0"/>
              <a:buChar char="•"/>
            </a:pPr>
            <a:endParaRPr lang="en-US" sz="2000" dirty="0">
              <a:cs typeface="Calibri"/>
            </a:endParaRPr>
          </a:p>
          <a:p>
            <a:pPr indent="-228600">
              <a:lnSpc>
                <a:spcPct val="90000"/>
              </a:lnSpc>
              <a:spcAft>
                <a:spcPts val="600"/>
              </a:spcAft>
              <a:buFont typeface="Arial" panose="020B0604020202020204" pitchFamily="34" charset="0"/>
              <a:buChar char="•"/>
            </a:pPr>
            <a:r>
              <a:rPr lang="en-US" sz="2000" dirty="0">
                <a:cs typeface="Calibri"/>
              </a:rPr>
              <a:t>Highlighting on its own though is low-impact. To make it more effective use it as preparation for another activity such as </a:t>
            </a:r>
            <a:r>
              <a:rPr lang="en-US" sz="2000" dirty="0" err="1">
                <a:cs typeface="Calibri"/>
              </a:rPr>
              <a:t>summarising</a:t>
            </a:r>
            <a:r>
              <a:rPr lang="en-US" sz="2000" dirty="0">
                <a:cs typeface="Calibri"/>
              </a:rPr>
              <a:t>, creating flash cards or to create a self-quiz</a:t>
            </a:r>
          </a:p>
        </p:txBody>
      </p:sp>
    </p:spTree>
    <p:extLst>
      <p:ext uri="{BB962C8B-B14F-4D97-AF65-F5344CB8AC3E}">
        <p14:creationId xmlns:p14="http://schemas.microsoft.com/office/powerpoint/2010/main" val="1172939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eNkS3aj9z8"/>
          <p:cNvPicPr>
            <a:picLocks noRot="1" noChangeAspect="1"/>
          </p:cNvPicPr>
          <p:nvPr>
            <a:videoFile r:link="rId1"/>
          </p:nvPr>
        </p:nvPicPr>
        <p:blipFill>
          <a:blip r:embed="rId3"/>
          <a:stretch>
            <a:fillRect/>
          </a:stretch>
        </p:blipFill>
        <p:spPr>
          <a:xfrm>
            <a:off x="413657" y="207447"/>
            <a:ext cx="11366665" cy="6393749"/>
          </a:xfrm>
          <a:prstGeom prst="rect">
            <a:avLst/>
          </a:prstGeom>
        </p:spPr>
      </p:pic>
    </p:spTree>
    <p:extLst>
      <p:ext uri="{BB962C8B-B14F-4D97-AF65-F5344CB8AC3E}">
        <p14:creationId xmlns:p14="http://schemas.microsoft.com/office/powerpoint/2010/main" val="116579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7F8C80-0BCE-4203-BBE3-9FD468DCCF12}"/>
              </a:ext>
            </a:extLst>
          </p:cNvPr>
          <p:cNvSpPr>
            <a:spLocks noGrp="1"/>
          </p:cNvSpPr>
          <p:nvPr>
            <p:ph type="title"/>
          </p:nvPr>
        </p:nvSpPr>
        <p:spPr>
          <a:xfrm>
            <a:off x="640080" y="325369"/>
            <a:ext cx="4368602" cy="1956841"/>
          </a:xfrm>
        </p:spPr>
        <p:txBody>
          <a:bodyPr anchor="b">
            <a:normAutofit/>
          </a:bodyPr>
          <a:lstStyle/>
          <a:p>
            <a:r>
              <a:rPr lang="en-US" sz="5400">
                <a:cs typeface="Calibri Light"/>
              </a:rPr>
              <a:t>What is Revision?</a:t>
            </a:r>
            <a:endParaRPr lang="en-US"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2260DBD-3AD2-4B5E-936E-0DC9548CE60C}"/>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en-US" sz="2200" dirty="0">
                <a:cs typeface="Calibri" panose="020F0502020204030204"/>
              </a:rPr>
              <a:t>What is revision? What does it look like? How do you do it? What works best?</a:t>
            </a:r>
          </a:p>
          <a:p>
            <a:pPr marL="0" indent="0">
              <a:buNone/>
            </a:pPr>
            <a:r>
              <a:rPr lang="en-US" sz="2200" dirty="0">
                <a:cs typeface="Calibri" panose="020F0502020204030204"/>
              </a:rPr>
              <a:t>All these are fair questions we hope to answer through this session.</a:t>
            </a:r>
          </a:p>
        </p:txBody>
      </p:sp>
      <p:pic>
        <p:nvPicPr>
          <p:cNvPr id="5" name="Picture 4" descr="Sticky notes with question marks">
            <a:extLst>
              <a:ext uri="{FF2B5EF4-FFF2-40B4-BE49-F238E27FC236}">
                <a16:creationId xmlns:a16="http://schemas.microsoft.com/office/drawing/2014/main" id="{918066DD-825C-6FFA-9436-356F8269D33F}"/>
              </a:ext>
            </a:extLst>
          </p:cNvPr>
          <p:cNvPicPr>
            <a:picLocks noChangeAspect="1"/>
          </p:cNvPicPr>
          <p:nvPr/>
        </p:nvPicPr>
        <p:blipFill rotWithShape="1">
          <a:blip r:embed="rId2"/>
          <a:srcRect l="19615" r="13531" b="-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7085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vert="horz" lIns="91440" tIns="45720" rIns="91440" bIns="45720" rtlCol="0" anchor="b">
            <a:normAutofit/>
          </a:bodyPr>
          <a:lstStyle/>
          <a:p>
            <a:r>
              <a:rPr lang="en-US" sz="5000"/>
              <a:t>Why Do You Need To Study?</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40080" y="2872899"/>
            <a:ext cx="4243589" cy="3320668"/>
          </a:xfrm>
          <a:prstGeom prst="rect">
            <a:avLst/>
          </a:prstGeom>
        </p:spPr>
        <p:txBody>
          <a:bodyPr vert="horz" lIns="91440" tIns="45720" rIns="91440" bIns="45720" rtlCol="0" anchor="t">
            <a:normAutofit fontScale="92500" lnSpcReduction="10000"/>
          </a:bodyPr>
          <a:lstStyle/>
          <a:p>
            <a:pPr indent="-228600">
              <a:lnSpc>
                <a:spcPct val="90000"/>
              </a:lnSpc>
              <a:spcAft>
                <a:spcPts val="600"/>
              </a:spcAft>
              <a:buFont typeface="Arial" panose="020B0604020202020204" pitchFamily="34" charset="0"/>
              <a:buChar char="•"/>
            </a:pPr>
            <a:r>
              <a:rPr lang="en-US" sz="2000" dirty="0"/>
              <a:t>Doing work at home builds on your understanding of what you have done in class and increases confidence</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dirty="0"/>
              <a:t>If done regularly it helps move your knowledge and understanding to your long-term memory</a:t>
            </a:r>
            <a:endParaRPr lang="en-US" sz="2000" dirty="0">
              <a:cs typeface="Calibri"/>
            </a:endParaRP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dirty="0"/>
              <a:t>Revision (literally "looking again") helps you in class by making sure you have the foundational understanding to progress</a:t>
            </a:r>
          </a:p>
        </p:txBody>
      </p:sp>
      <p:pic>
        <p:nvPicPr>
          <p:cNvPr id="5" name="Picture 4"/>
          <p:cNvPicPr>
            <a:picLocks noChangeAspect="1"/>
          </p:cNvPicPr>
          <p:nvPr/>
        </p:nvPicPr>
        <p:blipFill rotWithShape="1">
          <a:blip r:embed="rId2"/>
          <a:srcRect l="19452" r="2412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27770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What To Study?</a:t>
            </a:r>
          </a:p>
        </p:txBody>
      </p:sp>
      <p:sp>
        <p:nvSpPr>
          <p:cNvPr id="5" name="TextBox 4"/>
          <p:cNvSpPr txBox="1"/>
          <p:nvPr/>
        </p:nvSpPr>
        <p:spPr>
          <a:xfrm>
            <a:off x="6614556" y="1140917"/>
            <a:ext cx="5320146" cy="3416320"/>
          </a:xfrm>
          <a:prstGeom prst="rect">
            <a:avLst/>
          </a:prstGeom>
          <a:solidFill>
            <a:srgbClr val="00B0F0"/>
          </a:solidFill>
          <a:ln w="38100">
            <a:solidFill>
              <a:schemeClr val="tx1"/>
            </a:solidFill>
          </a:ln>
        </p:spPr>
        <p:txBody>
          <a:bodyPr wrap="square" lIns="91440" tIns="45720" rIns="91440" bIns="45720" rtlCol="0" anchor="t">
            <a:spAutoFit/>
          </a:bodyPr>
          <a:lstStyle/>
          <a:p>
            <a:r>
              <a:rPr lang="en-GB" dirty="0">
                <a:cs typeface="Calibri"/>
              </a:rPr>
              <a:t>The feedback you get every day in class will give you some idea of areas you feel you need to spend some time on at home.</a:t>
            </a:r>
            <a:endParaRPr lang="en-GB" dirty="0"/>
          </a:p>
          <a:p>
            <a:endParaRPr lang="en-GB" dirty="0"/>
          </a:p>
          <a:p>
            <a:r>
              <a:rPr lang="en-GB" dirty="0"/>
              <a:t>Your tracking should help you identify the things you need to get better at – these should be the focus for your revision. </a:t>
            </a:r>
            <a:endParaRPr lang="en-GB">
              <a:cs typeface="Calibri"/>
            </a:endParaRPr>
          </a:p>
          <a:p>
            <a:endParaRPr lang="en-GB" dirty="0"/>
          </a:p>
          <a:p>
            <a:r>
              <a:rPr lang="en-GB" dirty="0"/>
              <a:t>You should also ask your teacher for a list of things you need to know for any assessment or piece of work. These </a:t>
            </a:r>
            <a:r>
              <a:rPr lang="en-GB" b="1" dirty="0"/>
              <a:t>success criteria</a:t>
            </a:r>
            <a:r>
              <a:rPr lang="en-GB" dirty="0"/>
              <a:t> provide you with a clear sense of what you need to know to do well and progress.</a:t>
            </a:r>
            <a:endParaRPr lang="en-GB" dirty="0">
              <a:cs typeface="Calibri"/>
            </a:endParaRPr>
          </a:p>
        </p:txBody>
      </p:sp>
      <p:pic>
        <p:nvPicPr>
          <p:cNvPr id="9" name="Picture 8"/>
          <p:cNvPicPr>
            <a:picLocks noChangeAspect="1"/>
          </p:cNvPicPr>
          <p:nvPr/>
        </p:nvPicPr>
        <p:blipFill>
          <a:blip r:embed="rId2"/>
          <a:stretch>
            <a:fillRect/>
          </a:stretch>
        </p:blipFill>
        <p:spPr>
          <a:xfrm rot="395754">
            <a:off x="3157989" y="3045025"/>
            <a:ext cx="2856321" cy="3200669"/>
          </a:xfrm>
          <a:prstGeom prst="rect">
            <a:avLst/>
          </a:prstGeom>
        </p:spPr>
      </p:pic>
      <p:pic>
        <p:nvPicPr>
          <p:cNvPr id="8" name="Picture 7"/>
          <p:cNvPicPr>
            <a:picLocks noChangeAspect="1"/>
          </p:cNvPicPr>
          <p:nvPr/>
        </p:nvPicPr>
        <p:blipFill>
          <a:blip r:embed="rId3"/>
          <a:stretch>
            <a:fillRect/>
          </a:stretch>
        </p:blipFill>
        <p:spPr>
          <a:xfrm rot="21290834">
            <a:off x="397541" y="1994251"/>
            <a:ext cx="3879836" cy="2404478"/>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4166229213"/>
              </p:ext>
            </p:extLst>
          </p:nvPr>
        </p:nvGraphicFramePr>
        <p:xfrm>
          <a:off x="6614556" y="4980091"/>
          <a:ext cx="1781299" cy="1200330"/>
        </p:xfrm>
        <a:graphic>
          <a:graphicData uri="http://schemas.openxmlformats.org/drawingml/2006/table">
            <a:tbl>
              <a:tblPr/>
              <a:tblGrid>
                <a:gridCol w="1781299">
                  <a:extLst>
                    <a:ext uri="{9D8B030D-6E8A-4147-A177-3AD203B41FA5}">
                      <a16:colId xmlns:a16="http://schemas.microsoft.com/office/drawing/2014/main" val="3556375078"/>
                    </a:ext>
                  </a:extLst>
                </a:gridCol>
              </a:tblGrid>
              <a:tr h="560518">
                <a:tc>
                  <a:txBody>
                    <a:bodyPr/>
                    <a:lstStyle/>
                    <a:p>
                      <a:pPr fontAlgn="b"/>
                      <a:r>
                        <a:rPr lang="en-GB" sz="1100">
                          <a:solidFill>
                            <a:srgbClr val="9C0006"/>
                          </a:solidFill>
                          <a:effectLst/>
                          <a:latin typeface="Calibri" panose="020F0502020204030204" pitchFamily="34" charset="0"/>
                        </a:rPr>
                        <a:t>Making less progress than expected</a:t>
                      </a:r>
                    </a:p>
                  </a:txBody>
                  <a:tcPr marL="9525" marR="9525" marT="9525" anchor="b">
                    <a:lnL w="9525" cap="flat" cmpd="sng" algn="ctr">
                      <a:solidFill>
                        <a:srgbClr val="D4D4D4"/>
                      </a:solidFill>
                      <a:prstDash val="solid"/>
                      <a:round/>
                      <a:headEnd type="none" w="med" len="med"/>
                      <a:tailEnd type="none" w="med" len="med"/>
                    </a:lnL>
                    <a:lnR w="9525" cap="flat" cmpd="sng" algn="ctr">
                      <a:solidFill>
                        <a:srgbClr val="D4D4D4"/>
                      </a:solidFill>
                      <a:prstDash val="solid"/>
                      <a:round/>
                      <a:headEnd type="none" w="med" len="med"/>
                      <a:tailEnd type="none" w="med" len="med"/>
                    </a:lnR>
                    <a:lnT w="9525" cap="flat" cmpd="sng" algn="ctr">
                      <a:solidFill>
                        <a:srgbClr val="D4D4D4"/>
                      </a:solidFill>
                      <a:prstDash val="solid"/>
                      <a:round/>
                      <a:headEnd type="none" w="med" len="med"/>
                      <a:tailEnd type="none" w="med" len="med"/>
                    </a:lnT>
                    <a:lnB w="9525" cap="flat" cmpd="sng" algn="ctr">
                      <a:solidFill>
                        <a:srgbClr val="D4D4D4"/>
                      </a:solidFill>
                      <a:prstDash val="solid"/>
                      <a:round/>
                      <a:headEnd type="none" w="med" len="med"/>
                      <a:tailEnd type="none" w="med" len="med"/>
                    </a:lnB>
                    <a:solidFill>
                      <a:srgbClr val="FFC7CE"/>
                    </a:solidFill>
                  </a:tcPr>
                </a:tc>
                <a:extLst>
                  <a:ext uri="{0D108BD9-81ED-4DB2-BD59-A6C34878D82A}">
                    <a16:rowId xmlns:a16="http://schemas.microsoft.com/office/drawing/2014/main" val="972255470"/>
                  </a:ext>
                </a:extLst>
              </a:tr>
              <a:tr h="319906">
                <a:tc>
                  <a:txBody>
                    <a:bodyPr/>
                    <a:lstStyle/>
                    <a:p>
                      <a:pPr fontAlgn="b"/>
                      <a:r>
                        <a:rPr lang="en-GB" sz="1100" dirty="0">
                          <a:solidFill>
                            <a:srgbClr val="9C5700"/>
                          </a:solidFill>
                          <a:effectLst/>
                          <a:latin typeface="Calibri" panose="020F0502020204030204" pitchFamily="34" charset="0"/>
                        </a:rPr>
                        <a:t>Making progress</a:t>
                      </a:r>
                    </a:p>
                  </a:txBody>
                  <a:tcPr marL="9525" marR="9525" marT="9525" anchor="b">
                    <a:lnL w="9525" cap="flat" cmpd="sng" algn="ctr">
                      <a:solidFill>
                        <a:srgbClr val="D4D4D4"/>
                      </a:solidFill>
                      <a:prstDash val="solid"/>
                      <a:round/>
                      <a:headEnd type="none" w="med" len="med"/>
                      <a:tailEnd type="none" w="med" len="med"/>
                    </a:lnL>
                    <a:lnR w="9525" cap="flat" cmpd="sng" algn="ctr">
                      <a:solidFill>
                        <a:srgbClr val="D4D4D4"/>
                      </a:solidFill>
                      <a:prstDash val="solid"/>
                      <a:round/>
                      <a:headEnd type="none" w="med" len="med"/>
                      <a:tailEnd type="none" w="med" len="med"/>
                    </a:lnR>
                    <a:lnT w="9525" cap="flat" cmpd="sng" algn="ctr">
                      <a:solidFill>
                        <a:srgbClr val="D4D4D4"/>
                      </a:solidFill>
                      <a:prstDash val="solid"/>
                      <a:round/>
                      <a:headEnd type="none" w="med" len="med"/>
                      <a:tailEnd type="none" w="med" len="med"/>
                    </a:lnT>
                    <a:lnB w="9525" cap="flat" cmpd="sng" algn="ctr">
                      <a:solidFill>
                        <a:srgbClr val="D4D4D4"/>
                      </a:solidFill>
                      <a:prstDash val="solid"/>
                      <a:round/>
                      <a:headEnd type="none" w="med" len="med"/>
                      <a:tailEnd type="none" w="med" len="med"/>
                    </a:lnB>
                    <a:solidFill>
                      <a:srgbClr val="FFEB9C"/>
                    </a:solidFill>
                  </a:tcPr>
                </a:tc>
                <a:extLst>
                  <a:ext uri="{0D108BD9-81ED-4DB2-BD59-A6C34878D82A}">
                    <a16:rowId xmlns:a16="http://schemas.microsoft.com/office/drawing/2014/main" val="2549457739"/>
                  </a:ext>
                </a:extLst>
              </a:tr>
              <a:tr h="319906">
                <a:tc>
                  <a:txBody>
                    <a:bodyPr/>
                    <a:lstStyle/>
                    <a:p>
                      <a:pPr fontAlgn="b"/>
                      <a:r>
                        <a:rPr lang="en-GB" sz="1100" dirty="0">
                          <a:solidFill>
                            <a:srgbClr val="006100"/>
                          </a:solidFill>
                          <a:effectLst/>
                          <a:latin typeface="Calibri" panose="020F0502020204030204" pitchFamily="34" charset="0"/>
                        </a:rPr>
                        <a:t>Progressing well</a:t>
                      </a:r>
                    </a:p>
                  </a:txBody>
                  <a:tcPr marL="9525" marR="9525" marT="9525" anchor="b">
                    <a:lnL w="9525" cap="flat" cmpd="sng" algn="ctr">
                      <a:solidFill>
                        <a:srgbClr val="D4D4D4"/>
                      </a:solidFill>
                      <a:prstDash val="solid"/>
                      <a:round/>
                      <a:headEnd type="none" w="med" len="med"/>
                      <a:tailEnd type="none" w="med" len="med"/>
                    </a:lnL>
                    <a:lnR w="9525" cap="flat" cmpd="sng" algn="ctr">
                      <a:solidFill>
                        <a:srgbClr val="D4D4D4"/>
                      </a:solidFill>
                      <a:prstDash val="solid"/>
                      <a:round/>
                      <a:headEnd type="none" w="med" len="med"/>
                      <a:tailEnd type="none" w="med" len="med"/>
                    </a:lnR>
                    <a:lnT w="9525" cap="flat" cmpd="sng" algn="ctr">
                      <a:solidFill>
                        <a:srgbClr val="D4D4D4"/>
                      </a:solidFill>
                      <a:prstDash val="solid"/>
                      <a:round/>
                      <a:headEnd type="none" w="med" len="med"/>
                      <a:tailEnd type="none" w="med" len="med"/>
                    </a:lnT>
                    <a:lnB w="9525" cap="flat" cmpd="sng" algn="ctr">
                      <a:solidFill>
                        <a:srgbClr val="D4D4D4"/>
                      </a:solidFill>
                      <a:prstDash val="solid"/>
                      <a:round/>
                      <a:headEnd type="none" w="med" len="med"/>
                      <a:tailEnd type="none" w="med" len="med"/>
                    </a:lnB>
                    <a:solidFill>
                      <a:srgbClr val="C6EFCE"/>
                    </a:solidFill>
                  </a:tcPr>
                </a:tc>
                <a:extLst>
                  <a:ext uri="{0D108BD9-81ED-4DB2-BD59-A6C34878D82A}">
                    <a16:rowId xmlns:a16="http://schemas.microsoft.com/office/drawing/2014/main" val="2014520900"/>
                  </a:ext>
                </a:extLst>
              </a:tr>
            </a:tbl>
          </a:graphicData>
        </a:graphic>
      </p:graphicFrame>
      <p:sp>
        <p:nvSpPr>
          <p:cNvPr id="3" name="TextBox 2"/>
          <p:cNvSpPr txBox="1"/>
          <p:nvPr/>
        </p:nvSpPr>
        <p:spPr>
          <a:xfrm>
            <a:off x="8870868" y="4971418"/>
            <a:ext cx="3063834" cy="1200329"/>
          </a:xfrm>
          <a:prstGeom prst="rect">
            <a:avLst/>
          </a:prstGeom>
          <a:solidFill>
            <a:srgbClr val="00B0F0"/>
          </a:solidFill>
          <a:ln w="38100">
            <a:solidFill>
              <a:schemeClr val="tx1"/>
            </a:solidFill>
          </a:ln>
        </p:spPr>
        <p:txBody>
          <a:bodyPr wrap="square" rtlCol="0">
            <a:spAutoFit/>
          </a:bodyPr>
          <a:lstStyle/>
          <a:p>
            <a:pPr algn="just"/>
            <a:r>
              <a:rPr lang="en-GB" dirty="0"/>
              <a:t>What is your tracking telling you? Even if you are progressing well what areas can you still improve?</a:t>
            </a:r>
          </a:p>
        </p:txBody>
      </p:sp>
      <p:sp>
        <p:nvSpPr>
          <p:cNvPr id="7" name="Left Arrow 6"/>
          <p:cNvSpPr/>
          <p:nvPr/>
        </p:nvSpPr>
        <p:spPr>
          <a:xfrm>
            <a:off x="8526483" y="5452845"/>
            <a:ext cx="213756" cy="2116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3462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207670" cy="6858001"/>
          </a:xfrm>
          <a:prstGeom prst="rect">
            <a:avLst/>
          </a:prstGeom>
        </p:spPr>
      </p:pic>
      <p:sp>
        <p:nvSpPr>
          <p:cNvPr id="2" name="Title 1"/>
          <p:cNvSpPr>
            <a:spLocks noGrp="1"/>
          </p:cNvSpPr>
          <p:nvPr>
            <p:ph type="title"/>
          </p:nvPr>
        </p:nvSpPr>
        <p:spPr>
          <a:xfrm>
            <a:off x="0" y="-1"/>
            <a:ext cx="6271517" cy="1325563"/>
          </a:xfrm>
        </p:spPr>
        <p:txBody>
          <a:bodyPr/>
          <a:lstStyle/>
          <a:p>
            <a:r>
              <a:rPr lang="en-GB" dirty="0">
                <a:solidFill>
                  <a:schemeClr val="bg1"/>
                </a:solidFill>
              </a:rPr>
              <a:t>Types of study activity</a:t>
            </a:r>
          </a:p>
        </p:txBody>
      </p:sp>
    </p:spTree>
    <p:extLst>
      <p:ext uri="{BB962C8B-B14F-4D97-AF65-F5344CB8AC3E}">
        <p14:creationId xmlns:p14="http://schemas.microsoft.com/office/powerpoint/2010/main" val="271219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Retrieval Practice</a:t>
            </a:r>
          </a:p>
        </p:txBody>
      </p:sp>
      <p:sp>
        <p:nvSpPr>
          <p:cNvPr id="3" name="TextBox 2"/>
          <p:cNvSpPr txBox="1"/>
          <p:nvPr/>
        </p:nvSpPr>
        <p:spPr>
          <a:xfrm>
            <a:off x="961901" y="1690688"/>
            <a:ext cx="3883231" cy="4801314"/>
          </a:xfrm>
          <a:prstGeom prst="rect">
            <a:avLst/>
          </a:prstGeom>
          <a:noFill/>
        </p:spPr>
        <p:txBody>
          <a:bodyPr wrap="square" lIns="91440" tIns="45720" rIns="91440" bIns="45720" rtlCol="0" anchor="t">
            <a:spAutoFit/>
          </a:bodyPr>
          <a:lstStyle/>
          <a:p>
            <a:r>
              <a:rPr lang="en-GB" dirty="0"/>
              <a:t>This technique is where you use other strategies to help you remember (retrieve) facts. This needs to be done regularly and only for a short time each time. Good ways to do this are:</a:t>
            </a:r>
          </a:p>
          <a:p>
            <a:endParaRPr lang="en-GB" dirty="0"/>
          </a:p>
          <a:p>
            <a:pPr marL="285750" indent="-285750">
              <a:buFont typeface="Arial" panose="020B0604020202020204" pitchFamily="34" charset="0"/>
              <a:buChar char="•"/>
            </a:pPr>
            <a:r>
              <a:rPr lang="en-GB" dirty="0"/>
              <a:t>Flashcards</a:t>
            </a:r>
          </a:p>
          <a:p>
            <a:pPr marL="285750" indent="-285750">
              <a:buFont typeface="Arial" panose="020B0604020202020204" pitchFamily="34" charset="0"/>
              <a:buChar char="•"/>
            </a:pPr>
            <a:r>
              <a:rPr lang="en-GB" dirty="0"/>
              <a:t>Self-quizzing</a:t>
            </a:r>
            <a:endParaRPr lang="en-GB" dirty="0">
              <a:cs typeface="Calibri"/>
            </a:endParaRPr>
          </a:p>
          <a:p>
            <a:pPr marL="285750" indent="-285750">
              <a:buFont typeface="Arial" panose="020B0604020202020204" pitchFamily="34" charset="0"/>
              <a:buChar char="•"/>
            </a:pPr>
            <a:r>
              <a:rPr lang="en-GB" dirty="0"/>
              <a:t>Think-Pair-Share</a:t>
            </a:r>
          </a:p>
          <a:p>
            <a:pPr marL="285750" indent="-285750">
              <a:buFont typeface="Arial" panose="020B0604020202020204" pitchFamily="34" charset="0"/>
              <a:buChar char="•"/>
            </a:pPr>
            <a:r>
              <a:rPr lang="en-GB" dirty="0"/>
              <a:t>Brain dumps</a:t>
            </a:r>
          </a:p>
          <a:p>
            <a:pPr marL="285750" indent="-285750">
              <a:buFont typeface="Arial" panose="020B0604020202020204" pitchFamily="34" charset="0"/>
              <a:buChar char="•"/>
            </a:pPr>
            <a:endParaRPr lang="en-GB" dirty="0"/>
          </a:p>
          <a:p>
            <a:r>
              <a:rPr lang="en-GB" dirty="0"/>
              <a:t>Most importantly you need to keep going back to older topics. You can’t learn something in August, not read anything about it and then expect to score top marks in June when you are tested!</a:t>
            </a:r>
          </a:p>
        </p:txBody>
      </p:sp>
      <p:pic>
        <p:nvPicPr>
          <p:cNvPr id="4" name="Picture 3"/>
          <p:cNvPicPr>
            <a:picLocks noChangeAspect="1"/>
          </p:cNvPicPr>
          <p:nvPr/>
        </p:nvPicPr>
        <p:blipFill>
          <a:blip r:embed="rId2"/>
          <a:stretch>
            <a:fillRect/>
          </a:stretch>
        </p:blipFill>
        <p:spPr>
          <a:xfrm>
            <a:off x="5593111" y="716912"/>
            <a:ext cx="6110020" cy="3961966"/>
          </a:xfrm>
          <a:prstGeom prst="rect">
            <a:avLst/>
          </a:prstGeom>
        </p:spPr>
      </p:pic>
      <p:sp>
        <p:nvSpPr>
          <p:cNvPr id="5" name="TextBox 4"/>
          <p:cNvSpPr txBox="1"/>
          <p:nvPr/>
        </p:nvSpPr>
        <p:spPr>
          <a:xfrm>
            <a:off x="5593111" y="4773881"/>
            <a:ext cx="6110020" cy="1477328"/>
          </a:xfrm>
          <a:prstGeom prst="rect">
            <a:avLst/>
          </a:prstGeom>
          <a:solidFill>
            <a:srgbClr val="92D050"/>
          </a:solidFill>
          <a:ln w="38100">
            <a:solidFill>
              <a:schemeClr val="tx1"/>
            </a:solidFill>
          </a:ln>
        </p:spPr>
        <p:txBody>
          <a:bodyPr wrap="square" rtlCol="0">
            <a:spAutoFit/>
          </a:bodyPr>
          <a:lstStyle/>
          <a:p>
            <a:r>
              <a:rPr lang="en-GB" dirty="0"/>
              <a:t>Task:</a:t>
            </a:r>
          </a:p>
          <a:p>
            <a:endParaRPr lang="en-GB" dirty="0"/>
          </a:p>
          <a:p>
            <a:r>
              <a:rPr lang="en-GB" dirty="0"/>
              <a:t>Find out how the bullet points on the left can help you study. Decide which one might be best suited to you. Can you explain why?</a:t>
            </a:r>
          </a:p>
        </p:txBody>
      </p:sp>
    </p:spTree>
    <p:extLst>
      <p:ext uri="{BB962C8B-B14F-4D97-AF65-F5344CB8AC3E}">
        <p14:creationId xmlns:p14="http://schemas.microsoft.com/office/powerpoint/2010/main" val="1742522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A7E87F-4C15-449A-A862-C9329EB0E5D0}"/>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t>Brain Dumps</a:t>
            </a:r>
          </a:p>
        </p:txBody>
      </p:sp>
      <p:pic>
        <p:nvPicPr>
          <p:cNvPr id="3" name="Picture 3" descr="A picture containing text, stationary&#10;&#10;Description automatically generated">
            <a:extLst>
              <a:ext uri="{FF2B5EF4-FFF2-40B4-BE49-F238E27FC236}">
                <a16:creationId xmlns:a16="http://schemas.microsoft.com/office/drawing/2014/main" id="{09ABF443-659E-4D27-9193-8543D67020BA}"/>
              </a:ext>
            </a:extLst>
          </p:cNvPr>
          <p:cNvPicPr>
            <a:picLocks noChangeAspect="1"/>
          </p:cNvPicPr>
          <p:nvPr/>
        </p:nvPicPr>
        <p:blipFill rotWithShape="1">
          <a:blip r:embed="rId2"/>
          <a:srcRect l="12424" r="42244"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60DA32D-D571-4AD3-8515-F55FF8A6E81F}"/>
              </a:ext>
            </a:extLst>
          </p:cNvPr>
          <p:cNvSpPr txBox="1"/>
          <p:nvPr/>
        </p:nvSpPr>
        <p:spPr>
          <a:xfrm>
            <a:off x="5297762" y="2706624"/>
            <a:ext cx="6251110" cy="348386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85000" lnSpcReduction="20000"/>
          </a:bodyPr>
          <a:lstStyle/>
          <a:p>
            <a:pPr indent="-228600" algn="just">
              <a:lnSpc>
                <a:spcPct val="90000"/>
              </a:lnSpc>
              <a:spcAft>
                <a:spcPts val="600"/>
              </a:spcAft>
              <a:buFont typeface="Arial" panose="020B0604020202020204" pitchFamily="34" charset="0"/>
              <a:buChar char="•"/>
            </a:pPr>
            <a:r>
              <a:rPr lang="en-US" sz="2200" dirty="0"/>
              <a:t>A brain dump is useful to see what you can remember about a topic.</a:t>
            </a:r>
            <a:endParaRPr lang="en-US"/>
          </a:p>
          <a:p>
            <a:pPr indent="-228600" algn="just">
              <a:lnSpc>
                <a:spcPct val="90000"/>
              </a:lnSpc>
              <a:spcAft>
                <a:spcPts val="600"/>
              </a:spcAft>
              <a:buFont typeface="Arial" panose="020B0604020202020204" pitchFamily="34" charset="0"/>
              <a:buChar char="•"/>
            </a:pPr>
            <a:endParaRPr lang="en-US" sz="2200">
              <a:cs typeface="Calibri" panose="020F0502020204030204"/>
            </a:endParaRPr>
          </a:p>
          <a:p>
            <a:pPr indent="-228600" algn="just">
              <a:lnSpc>
                <a:spcPct val="90000"/>
              </a:lnSpc>
              <a:spcAft>
                <a:spcPts val="600"/>
              </a:spcAft>
              <a:buFont typeface="Arial" panose="020B0604020202020204" pitchFamily="34" charset="0"/>
              <a:buChar char="•"/>
            </a:pPr>
            <a:r>
              <a:rPr lang="en-US" sz="2200" dirty="0"/>
              <a:t>It is more effective if done regularly and after a small number of lessons. </a:t>
            </a:r>
            <a:endParaRPr lang="en-US" sz="2200" dirty="0">
              <a:cs typeface="Calibri"/>
            </a:endParaRPr>
          </a:p>
          <a:p>
            <a:pPr indent="-228600" algn="just">
              <a:lnSpc>
                <a:spcPct val="90000"/>
              </a:lnSpc>
              <a:spcAft>
                <a:spcPts val="600"/>
              </a:spcAft>
              <a:buFont typeface="Arial" panose="020B0604020202020204" pitchFamily="34" charset="0"/>
              <a:buChar char="•"/>
            </a:pPr>
            <a:endParaRPr lang="en-US" sz="2200" dirty="0">
              <a:cs typeface="Calibri"/>
            </a:endParaRPr>
          </a:p>
          <a:p>
            <a:pPr indent="-228600" algn="just">
              <a:lnSpc>
                <a:spcPct val="90000"/>
              </a:lnSpc>
              <a:spcAft>
                <a:spcPts val="600"/>
              </a:spcAft>
              <a:buFont typeface="Arial" panose="020B0604020202020204" pitchFamily="34" charset="0"/>
              <a:buChar char="•"/>
            </a:pPr>
            <a:r>
              <a:rPr lang="en-US" sz="2200" dirty="0">
                <a:cs typeface="Calibri"/>
              </a:rPr>
              <a:t>Take a specific time e.g. 7 minutes and write down everything you can remember about the chosen topic </a:t>
            </a:r>
            <a:r>
              <a:rPr lang="en-US" sz="2200" dirty="0" err="1">
                <a:cs typeface="Calibri"/>
              </a:rPr>
              <a:t>e.g</a:t>
            </a:r>
            <a:r>
              <a:rPr lang="en-US" sz="2200" dirty="0">
                <a:cs typeface="Calibri"/>
              </a:rPr>
              <a:t> impact of an earthquake</a:t>
            </a:r>
          </a:p>
          <a:p>
            <a:pPr indent="-228600" algn="just">
              <a:lnSpc>
                <a:spcPct val="90000"/>
              </a:lnSpc>
              <a:spcAft>
                <a:spcPts val="600"/>
              </a:spcAft>
              <a:buFont typeface="Arial" panose="020B0604020202020204" pitchFamily="34" charset="0"/>
              <a:buChar char="•"/>
            </a:pPr>
            <a:endParaRPr lang="en-US" sz="2200" dirty="0">
              <a:cs typeface="Calibri"/>
            </a:endParaRPr>
          </a:p>
          <a:p>
            <a:pPr indent="-228600" algn="just">
              <a:lnSpc>
                <a:spcPct val="90000"/>
              </a:lnSpc>
              <a:spcAft>
                <a:spcPts val="600"/>
              </a:spcAft>
              <a:buFont typeface="Arial" panose="020B0604020202020204" pitchFamily="34" charset="0"/>
              <a:buChar char="•"/>
            </a:pPr>
            <a:r>
              <a:rPr lang="en-US" sz="2200" dirty="0">
                <a:cs typeface="Calibri"/>
              </a:rPr>
              <a:t>Once done you can check what you have written against your checklist/success criteria. Take careful note of anything you have missed (in a different </a:t>
            </a:r>
            <a:r>
              <a:rPr lang="en-US" sz="2200" dirty="0" err="1">
                <a:cs typeface="Calibri"/>
              </a:rPr>
              <a:t>colour</a:t>
            </a:r>
            <a:r>
              <a:rPr lang="en-US" sz="2200" dirty="0">
                <a:cs typeface="Calibri"/>
              </a:rPr>
              <a:t>) and repeat the brain dump after a small gap of a couple of days</a:t>
            </a:r>
          </a:p>
        </p:txBody>
      </p:sp>
    </p:spTree>
    <p:extLst>
      <p:ext uri="{BB962C8B-B14F-4D97-AF65-F5344CB8AC3E}">
        <p14:creationId xmlns:p14="http://schemas.microsoft.com/office/powerpoint/2010/main" val="4176594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Flash Cards</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A3433A0-847F-4159-89FB-E7BFA82F043C}"/>
              </a:ext>
            </a:extLst>
          </p:cNvPr>
          <p:cNvSpPr txBox="1"/>
          <p:nvPr/>
        </p:nvSpPr>
        <p:spPr>
          <a:xfrm>
            <a:off x="640080" y="2872899"/>
            <a:ext cx="4243589" cy="3320668"/>
          </a:xfrm>
          <a:prstGeom prst="rect">
            <a:avLst/>
          </a:prstGeom>
        </p:spPr>
        <p:txBody>
          <a:bodyPr vert="horz" lIns="91440" tIns="45720" rIns="91440" bIns="45720" rtlCol="0" anchor="t">
            <a:normAutofit fontScale="92500" lnSpcReduction="20000"/>
          </a:bodyPr>
          <a:lstStyle/>
          <a:p>
            <a:pPr indent="-228600">
              <a:lnSpc>
                <a:spcPct val="90000"/>
              </a:lnSpc>
              <a:spcAft>
                <a:spcPts val="600"/>
              </a:spcAft>
              <a:buFont typeface="Arial" panose="020B0604020202020204" pitchFamily="34" charset="0"/>
              <a:buChar char="•"/>
            </a:pPr>
            <a:r>
              <a:rPr lang="en-US" sz="2200" dirty="0"/>
              <a:t>Flash cards should have a question or prompt on one side</a:t>
            </a:r>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r>
              <a:rPr lang="en-US" sz="2200" dirty="0"/>
              <a:t>On the other side they should have the answer or key points</a:t>
            </a:r>
            <a:endParaRPr lang="en-US" sz="2200" dirty="0">
              <a:cs typeface="Calibri"/>
            </a:endParaRPr>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r>
              <a:rPr lang="en-US" sz="2200" dirty="0"/>
              <a:t>Get someone to show you the first side and check your answer</a:t>
            </a:r>
            <a:endParaRPr lang="en-US" sz="2200" dirty="0">
              <a:cs typeface="Calibri"/>
            </a:endParaRPr>
          </a:p>
          <a:p>
            <a:pPr indent="-228600">
              <a:lnSpc>
                <a:spcPct val="90000"/>
              </a:lnSpc>
              <a:spcAft>
                <a:spcPts val="600"/>
              </a:spcAft>
              <a:buFont typeface="Arial" panose="020B0604020202020204" pitchFamily="34" charset="0"/>
              <a:buChar char="•"/>
            </a:pPr>
            <a:endParaRPr lang="en-US" sz="2200" dirty="0">
              <a:cs typeface="Calibri"/>
            </a:endParaRPr>
          </a:p>
          <a:p>
            <a:pPr indent="-228600">
              <a:lnSpc>
                <a:spcPct val="90000"/>
              </a:lnSpc>
              <a:spcAft>
                <a:spcPts val="600"/>
              </a:spcAft>
              <a:buFont typeface="Arial" panose="020B0604020202020204" pitchFamily="34" charset="0"/>
              <a:buChar char="•"/>
            </a:pPr>
            <a:r>
              <a:rPr lang="en-US" sz="2200" dirty="0">
                <a:cs typeface="Calibri"/>
              </a:rPr>
              <a:t>Flashcards are more effective if used regularly. Use the 3 box method on the next slide as a template</a:t>
            </a:r>
          </a:p>
        </p:txBody>
      </p:sp>
      <p:pic>
        <p:nvPicPr>
          <p:cNvPr id="5" name="Picture 8" descr="Chart, sunburst chart&#10;&#10;Description automatically generated">
            <a:extLst>
              <a:ext uri="{FF2B5EF4-FFF2-40B4-BE49-F238E27FC236}">
                <a16:creationId xmlns:a16="http://schemas.microsoft.com/office/drawing/2014/main" id="{6FBC55CA-603B-40AD-8C57-A9015A5074AF}"/>
              </a:ext>
            </a:extLst>
          </p:cNvPr>
          <p:cNvPicPr>
            <a:picLocks noChangeAspect="1"/>
          </p:cNvPicPr>
          <p:nvPr/>
        </p:nvPicPr>
        <p:blipFill rotWithShape="1">
          <a:blip r:embed="rId2"/>
          <a:srcRect l="12548" r="1222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55882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7D8F2-B3FE-F870-E81E-7DEAD25F267A}"/>
              </a:ext>
            </a:extLst>
          </p:cNvPr>
          <p:cNvSpPr>
            <a:spLocks noGrp="1"/>
          </p:cNvSpPr>
          <p:nvPr>
            <p:ph type="title"/>
          </p:nvPr>
        </p:nvSpPr>
        <p:spPr/>
        <p:txBody>
          <a:bodyPr/>
          <a:lstStyle/>
          <a:p>
            <a:r>
              <a:rPr lang="en-US" dirty="0">
                <a:cs typeface="Calibri Light"/>
              </a:rPr>
              <a:t>Flash Cards – 3 Box Model</a:t>
            </a:r>
            <a:endParaRPr lang="en-US" dirty="0"/>
          </a:p>
        </p:txBody>
      </p:sp>
      <p:sp>
        <p:nvSpPr>
          <p:cNvPr id="4" name="TextBox 3">
            <a:extLst>
              <a:ext uri="{FF2B5EF4-FFF2-40B4-BE49-F238E27FC236}">
                <a16:creationId xmlns:a16="http://schemas.microsoft.com/office/drawing/2014/main" id="{D6B86DC4-3C38-237B-4BCF-BDE7A55AC014}"/>
              </a:ext>
            </a:extLst>
          </p:cNvPr>
          <p:cNvSpPr txBox="1"/>
          <p:nvPr/>
        </p:nvSpPr>
        <p:spPr>
          <a:xfrm>
            <a:off x="1469756" y="3316636"/>
            <a:ext cx="1994114" cy="1569660"/>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t>Box 1</a:t>
            </a:r>
            <a:endParaRPr lang="en-US"/>
          </a:p>
          <a:p>
            <a:pPr algn="ctr"/>
            <a:endParaRPr lang="en-US" sz="3200" dirty="0">
              <a:cs typeface="Calibri"/>
            </a:endParaRPr>
          </a:p>
          <a:p>
            <a:pPr algn="ctr"/>
            <a:r>
              <a:rPr lang="en-US" sz="3200" dirty="0">
                <a:cs typeface="Calibri"/>
              </a:rPr>
              <a:t>Every day</a:t>
            </a:r>
          </a:p>
        </p:txBody>
      </p:sp>
      <p:sp>
        <p:nvSpPr>
          <p:cNvPr id="5" name="TextBox 4">
            <a:extLst>
              <a:ext uri="{FF2B5EF4-FFF2-40B4-BE49-F238E27FC236}">
                <a16:creationId xmlns:a16="http://schemas.microsoft.com/office/drawing/2014/main" id="{CA9F9E24-1906-EA42-F4BF-31F56613ED1E}"/>
              </a:ext>
            </a:extLst>
          </p:cNvPr>
          <p:cNvSpPr txBox="1"/>
          <p:nvPr/>
        </p:nvSpPr>
        <p:spPr>
          <a:xfrm>
            <a:off x="5253924" y="3316635"/>
            <a:ext cx="2329911" cy="2062103"/>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t>Box 2</a:t>
            </a:r>
            <a:endParaRPr lang="en-US"/>
          </a:p>
          <a:p>
            <a:pPr algn="ctr"/>
            <a:endParaRPr lang="en-US" sz="3200" dirty="0">
              <a:cs typeface="Calibri"/>
            </a:endParaRPr>
          </a:p>
          <a:p>
            <a:pPr algn="ctr"/>
            <a:r>
              <a:rPr lang="en-US" sz="3200" dirty="0">
                <a:cs typeface="Calibri"/>
              </a:rPr>
              <a:t>Tuesday and Thursday</a:t>
            </a:r>
          </a:p>
        </p:txBody>
      </p:sp>
      <p:sp>
        <p:nvSpPr>
          <p:cNvPr id="6" name="TextBox 5">
            <a:extLst>
              <a:ext uri="{FF2B5EF4-FFF2-40B4-BE49-F238E27FC236}">
                <a16:creationId xmlns:a16="http://schemas.microsoft.com/office/drawing/2014/main" id="{873C1672-A222-9570-61F0-3C09911D183F}"/>
              </a:ext>
            </a:extLst>
          </p:cNvPr>
          <p:cNvSpPr txBox="1"/>
          <p:nvPr/>
        </p:nvSpPr>
        <p:spPr>
          <a:xfrm>
            <a:off x="9218907" y="3316635"/>
            <a:ext cx="1839132" cy="1569660"/>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t>Box 3</a:t>
            </a:r>
            <a:endParaRPr lang="en-US"/>
          </a:p>
          <a:p>
            <a:pPr algn="ctr"/>
            <a:endParaRPr lang="en-US" sz="3200" dirty="0">
              <a:cs typeface="Calibri"/>
            </a:endParaRPr>
          </a:p>
          <a:p>
            <a:pPr algn="ctr"/>
            <a:r>
              <a:rPr lang="en-US" sz="3200" dirty="0">
                <a:cs typeface="Calibri"/>
              </a:rPr>
              <a:t>Friday</a:t>
            </a:r>
          </a:p>
        </p:txBody>
      </p:sp>
      <p:cxnSp>
        <p:nvCxnSpPr>
          <p:cNvPr id="7" name="Straight Arrow Connector 6">
            <a:extLst>
              <a:ext uri="{FF2B5EF4-FFF2-40B4-BE49-F238E27FC236}">
                <a16:creationId xmlns:a16="http://schemas.microsoft.com/office/drawing/2014/main" id="{763319F9-9695-8DA9-15D1-1DC6D4302F5F}"/>
              </a:ext>
            </a:extLst>
          </p:cNvPr>
          <p:cNvCxnSpPr/>
          <p:nvPr/>
        </p:nvCxnSpPr>
        <p:spPr>
          <a:xfrm>
            <a:off x="3043642" y="5723555"/>
            <a:ext cx="2464229" cy="103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AB32180-E08A-BEAD-95B8-0F5A92DDA889}"/>
              </a:ext>
            </a:extLst>
          </p:cNvPr>
          <p:cNvCxnSpPr>
            <a:cxnSpLocks/>
          </p:cNvCxnSpPr>
          <p:nvPr/>
        </p:nvCxnSpPr>
        <p:spPr>
          <a:xfrm>
            <a:off x="7163607" y="5723554"/>
            <a:ext cx="2464229" cy="103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Arrow: Left 8">
            <a:extLst>
              <a:ext uri="{FF2B5EF4-FFF2-40B4-BE49-F238E27FC236}">
                <a16:creationId xmlns:a16="http://schemas.microsoft.com/office/drawing/2014/main" id="{8432C675-8E97-94A9-BA70-ACA8BEA032CC}"/>
              </a:ext>
            </a:extLst>
          </p:cNvPr>
          <p:cNvSpPr/>
          <p:nvPr/>
        </p:nvSpPr>
        <p:spPr>
          <a:xfrm>
            <a:off x="2470004" y="2723348"/>
            <a:ext cx="3939151" cy="361627"/>
          </a:xfrm>
          <a:prstGeom prst="leftArrow">
            <a:avLst/>
          </a:prstGeom>
          <a:solidFill>
            <a:srgbClr val="ED7D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D1D4EB99-E4C8-5B84-AA24-05EF2406E01A}"/>
              </a:ext>
            </a:extLst>
          </p:cNvPr>
          <p:cNvSpPr/>
          <p:nvPr/>
        </p:nvSpPr>
        <p:spPr>
          <a:xfrm>
            <a:off x="2470003" y="2284228"/>
            <a:ext cx="7374608" cy="361627"/>
          </a:xfrm>
          <a:prstGeom prst="leftArrow">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D56BC15-1B89-3D19-C7B9-8C302D2A988F}"/>
              </a:ext>
            </a:extLst>
          </p:cNvPr>
          <p:cNvSpPr txBox="1"/>
          <p:nvPr/>
        </p:nvSpPr>
        <p:spPr>
          <a:xfrm>
            <a:off x="3848585" y="1730481"/>
            <a:ext cx="4499673" cy="369332"/>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If answer is incorrect place card back in Box 1</a:t>
            </a:r>
          </a:p>
        </p:txBody>
      </p:sp>
      <p:sp>
        <p:nvSpPr>
          <p:cNvPr id="12" name="TextBox 11">
            <a:extLst>
              <a:ext uri="{FF2B5EF4-FFF2-40B4-BE49-F238E27FC236}">
                <a16:creationId xmlns:a16="http://schemas.microsoft.com/office/drawing/2014/main" id="{3DAEE3BA-1943-9672-2054-676E27939E28}"/>
              </a:ext>
            </a:extLst>
          </p:cNvPr>
          <p:cNvSpPr txBox="1"/>
          <p:nvPr/>
        </p:nvSpPr>
        <p:spPr>
          <a:xfrm>
            <a:off x="2427907" y="5940854"/>
            <a:ext cx="3686012" cy="369332"/>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If answer is correct move to next box</a:t>
            </a:r>
          </a:p>
        </p:txBody>
      </p:sp>
      <p:sp>
        <p:nvSpPr>
          <p:cNvPr id="13" name="TextBox 12">
            <a:extLst>
              <a:ext uri="{FF2B5EF4-FFF2-40B4-BE49-F238E27FC236}">
                <a16:creationId xmlns:a16="http://schemas.microsoft.com/office/drawing/2014/main" id="{A412F66D-2BC2-0EF1-C494-6A61BACCC8AF}"/>
              </a:ext>
            </a:extLst>
          </p:cNvPr>
          <p:cNvSpPr txBox="1"/>
          <p:nvPr/>
        </p:nvSpPr>
        <p:spPr>
          <a:xfrm>
            <a:off x="6509127" y="5940853"/>
            <a:ext cx="3686012" cy="369332"/>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If answer is correct move to next box</a:t>
            </a:r>
          </a:p>
        </p:txBody>
      </p:sp>
    </p:spTree>
    <p:extLst>
      <p:ext uri="{BB962C8B-B14F-4D97-AF65-F5344CB8AC3E}">
        <p14:creationId xmlns:p14="http://schemas.microsoft.com/office/powerpoint/2010/main" val="11529723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TotalTime>
  <Words>1184</Words>
  <Application>Microsoft Office PowerPoint</Application>
  <PresentationFormat>Widescreen</PresentationFormat>
  <Paragraphs>116</Paragraphs>
  <Slides>18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PowerPoint Presentation</vt:lpstr>
      <vt:lpstr>What is Revision?</vt:lpstr>
      <vt:lpstr>Why Do You Need To Study?</vt:lpstr>
      <vt:lpstr>What To Study?</vt:lpstr>
      <vt:lpstr>Types of study activity</vt:lpstr>
      <vt:lpstr>Retrieval Practice</vt:lpstr>
      <vt:lpstr>Brain Dumps</vt:lpstr>
      <vt:lpstr>Flash Cards</vt:lpstr>
      <vt:lpstr>Flash Cards – 3 Box Model</vt:lpstr>
      <vt:lpstr>Spacing</vt:lpstr>
      <vt:lpstr>Interleaving</vt:lpstr>
      <vt:lpstr>Dual Coding </vt:lpstr>
      <vt:lpstr>Summarisation</vt:lpstr>
      <vt:lpstr>Mind Maps</vt:lpstr>
      <vt:lpstr>Mnemonics</vt:lpstr>
      <vt:lpstr>Practice Questions</vt:lpstr>
      <vt:lpstr>Highlighting Notes</vt:lpstr>
      <vt:lpstr>PowerPoint Presentation</vt:lpstr>
    </vt:vector>
  </TitlesOfParts>
  <Company>West Lothian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Small</dc:creator>
  <cp:lastModifiedBy>Stephen Small</cp:lastModifiedBy>
  <cp:revision>333</cp:revision>
  <dcterms:created xsi:type="dcterms:W3CDTF">2020-11-24T14:13:56Z</dcterms:created>
  <dcterms:modified xsi:type="dcterms:W3CDTF">2022-11-08T09:48:59Z</dcterms:modified>
</cp:coreProperties>
</file>