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58" r:id="rId4"/>
    <p:sldId id="259" r:id="rId5"/>
    <p:sldId id="260" r:id="rId6"/>
    <p:sldId id="262" r:id="rId7"/>
    <p:sldId id="261" r:id="rId8"/>
    <p:sldId id="263" r:id="rId9"/>
    <p:sldId id="264" r:id="rId10"/>
    <p:sldId id="271" r:id="rId11"/>
    <p:sldId id="265" r:id="rId12"/>
    <p:sldId id="266" r:id="rId13"/>
    <p:sldId id="267" r:id="rId14"/>
    <p:sldId id="268" r:id="rId15"/>
    <p:sldId id="269" r:id="rId16"/>
    <p:sldId id="270" r:id="rId17"/>
    <p:sldId id="272" r:id="rId18"/>
    <p:sldId id="273" r:id="rId19"/>
    <p:sldId id="276" r:id="rId20"/>
    <p:sldId id="274"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9" d="100"/>
          <a:sy n="69" d="100"/>
        </p:scale>
        <p:origin x="4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3471072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4B610A5-24F6-459E-9A89-B56767D121AD}" type="datetimeFigureOut">
              <a:rPr lang="en-GB" smtClean="0"/>
              <a:t>06/10/2022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3854919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2217443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1886713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1492354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1617501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1466095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2135424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3832946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327204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B610A5-24F6-459E-9A89-B56767D121AD}" type="datetimeFigureOut">
              <a:rPr lang="en-GB" smtClean="0"/>
              <a:t>06/10/2022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1846565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B610A5-24F6-459E-9A89-B56767D121AD}" type="datetimeFigureOut">
              <a:rPr lang="en-GB" smtClean="0"/>
              <a:t>06/10/2022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2708123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B610A5-24F6-459E-9A89-B56767D121AD}" type="datetimeFigureOut">
              <a:rPr lang="en-GB" smtClean="0"/>
              <a:t>06/10/2022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304374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B610A5-24F6-459E-9A89-B56767D121AD}" type="datetimeFigureOut">
              <a:rPr lang="en-GB" smtClean="0"/>
              <a:t>06/10/2022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4074941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610A5-24F6-459E-9A89-B56767D121AD}" type="datetimeFigureOut">
              <a:rPr lang="en-GB" smtClean="0"/>
              <a:t>06/10/2022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2503867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4B610A5-24F6-459E-9A89-B56767D121AD}" type="datetimeFigureOut">
              <a:rPr lang="en-GB" smtClean="0"/>
              <a:t>06/10/2022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812379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4B610A5-24F6-459E-9A89-B56767D121AD}" type="datetimeFigureOut">
              <a:rPr lang="en-GB" smtClean="0"/>
              <a:t>06/10/2022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0279BF-C547-43C0-A1D1-C03DB0BCD4E1}" type="slidenum">
              <a:rPr lang="en-GB" smtClean="0"/>
              <a:t>‹#›</a:t>
            </a:fld>
            <a:endParaRPr lang="en-GB"/>
          </a:p>
        </p:txBody>
      </p:sp>
    </p:spTree>
    <p:extLst>
      <p:ext uri="{BB962C8B-B14F-4D97-AF65-F5344CB8AC3E}">
        <p14:creationId xmlns:p14="http://schemas.microsoft.com/office/powerpoint/2010/main" val="4187693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4B610A5-24F6-459E-9A89-B56767D121AD}" type="datetimeFigureOut">
              <a:rPr lang="en-GB" smtClean="0"/>
              <a:t>06/10/2022</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70279BF-C547-43C0-A1D1-C03DB0BCD4E1}" type="slidenum">
              <a:rPr lang="en-GB" smtClean="0"/>
              <a:t>‹#›</a:t>
            </a:fld>
            <a:endParaRPr lang="en-GB"/>
          </a:p>
        </p:txBody>
      </p:sp>
    </p:spTree>
    <p:extLst>
      <p:ext uri="{BB962C8B-B14F-4D97-AF65-F5344CB8AC3E}">
        <p14:creationId xmlns:p14="http://schemas.microsoft.com/office/powerpoint/2010/main" val="301139812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ictionary.reverso.n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3752" y="1380068"/>
            <a:ext cx="9469271" cy="2616199"/>
          </a:xfrm>
        </p:spPr>
        <p:txBody>
          <a:bodyPr>
            <a:normAutofit fontScale="90000"/>
          </a:bodyPr>
          <a:lstStyle/>
          <a:p>
            <a:r>
              <a:rPr lang="en-GB" dirty="0" smtClean="0"/>
              <a:t>Deans Community </a:t>
            </a:r>
            <a:r>
              <a:rPr lang="en-GB" dirty="0"/>
              <a:t>H</a:t>
            </a:r>
            <a:r>
              <a:rPr lang="en-GB" dirty="0" smtClean="0"/>
              <a:t>igh </a:t>
            </a:r>
            <a:r>
              <a:rPr lang="en-GB" dirty="0"/>
              <a:t>S</a:t>
            </a:r>
            <a:r>
              <a:rPr lang="en-GB" dirty="0" smtClean="0"/>
              <a:t>chool</a:t>
            </a:r>
            <a:br>
              <a:rPr lang="en-GB" dirty="0" smtClean="0"/>
            </a:br>
            <a:r>
              <a:rPr lang="en-GB" dirty="0" smtClean="0"/>
              <a:t>Literacy and Numeracy </a:t>
            </a:r>
            <a:br>
              <a:rPr lang="en-GB" dirty="0" smtClean="0"/>
            </a:br>
            <a:r>
              <a:rPr lang="en-GB" dirty="0" smtClean="0"/>
              <a:t>Support Evening</a:t>
            </a:r>
            <a:endParaRPr lang="en-GB" dirty="0"/>
          </a:p>
        </p:txBody>
      </p:sp>
      <p:sp>
        <p:nvSpPr>
          <p:cNvPr id="3" name="Subtitle 2"/>
          <p:cNvSpPr>
            <a:spLocks noGrp="1"/>
          </p:cNvSpPr>
          <p:nvPr>
            <p:ph type="subTitle" idx="1"/>
          </p:nvPr>
        </p:nvSpPr>
        <p:spPr>
          <a:xfrm>
            <a:off x="3553681" y="4973729"/>
            <a:ext cx="6987645" cy="1388534"/>
          </a:xfrm>
        </p:spPr>
        <p:txBody>
          <a:bodyPr>
            <a:normAutofit/>
          </a:bodyPr>
          <a:lstStyle/>
          <a:p>
            <a:r>
              <a:rPr lang="en-GB" sz="4400" dirty="0" smtClean="0"/>
              <a:t>Vocabulary and Writing </a:t>
            </a:r>
            <a:endParaRPr lang="en-GB" sz="4400" dirty="0"/>
          </a:p>
        </p:txBody>
      </p:sp>
    </p:spTree>
    <p:extLst>
      <p:ext uri="{BB962C8B-B14F-4D97-AF65-F5344CB8AC3E}">
        <p14:creationId xmlns:p14="http://schemas.microsoft.com/office/powerpoint/2010/main" val="1072245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1308538" y="386255"/>
            <a:ext cx="9648496" cy="5951483"/>
          </a:xfrm>
          <a:prstGeom prst="rect">
            <a:avLst/>
          </a:prstGeom>
        </p:spPr>
      </p:pic>
    </p:spTree>
    <p:extLst>
      <p:ext uri="{BB962C8B-B14F-4D97-AF65-F5344CB8AC3E}">
        <p14:creationId xmlns:p14="http://schemas.microsoft.com/office/powerpoint/2010/main" val="1748037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the senses </a:t>
            </a:r>
            <a:br>
              <a:rPr lang="en-GB" dirty="0"/>
            </a:br>
            <a:endParaRPr lang="en-GB" dirty="0"/>
          </a:p>
        </p:txBody>
      </p:sp>
      <p:sp>
        <p:nvSpPr>
          <p:cNvPr id="3" name="Content Placeholder 2"/>
          <p:cNvSpPr>
            <a:spLocks noGrp="1"/>
          </p:cNvSpPr>
          <p:nvPr>
            <p:ph idx="1"/>
          </p:nvPr>
        </p:nvSpPr>
        <p:spPr/>
        <p:txBody>
          <a:bodyPr>
            <a:normAutofit/>
          </a:bodyPr>
          <a:lstStyle/>
          <a:p>
            <a:r>
              <a:rPr lang="en-GB" sz="3600" dirty="0" smtClean="0"/>
              <a:t>In writing we encourage people to use the senses to effectively describe setting in their writing. Look at the example on the next slide. </a:t>
            </a:r>
            <a:endParaRPr lang="en-GB" sz="3600" dirty="0"/>
          </a:p>
        </p:txBody>
      </p:sp>
    </p:spTree>
    <p:extLst>
      <p:ext uri="{BB962C8B-B14F-4D97-AF65-F5344CB8AC3E}">
        <p14:creationId xmlns:p14="http://schemas.microsoft.com/office/powerpoint/2010/main" val="2798082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536029"/>
            <a:ext cx="10018713" cy="5255172"/>
          </a:xfrm>
        </p:spPr>
        <p:txBody>
          <a:bodyPr>
            <a:normAutofit/>
          </a:bodyPr>
          <a:lstStyle/>
          <a:p>
            <a:r>
              <a:rPr lang="en-GB" sz="3200" dirty="0" smtClean="0"/>
              <a:t>The dark cloud seemed to cover the entire house and even fill the insides. The patter of rain could be heard on the rooftops and drops began to seep their way through the holes in the roof.  She walked towards the house and the searing cold wind stung her cheeks. It felt like a place where happiness no longer lived. The deafening silence only made her heartbeat seem all the faster to her. </a:t>
            </a:r>
            <a:endParaRPr lang="en-GB" sz="3200" dirty="0"/>
          </a:p>
        </p:txBody>
      </p:sp>
    </p:spTree>
    <p:extLst>
      <p:ext uri="{BB962C8B-B14F-4D97-AF65-F5344CB8AC3E}">
        <p14:creationId xmlns:p14="http://schemas.microsoft.com/office/powerpoint/2010/main" val="585418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6297" y="0"/>
            <a:ext cx="10018713" cy="1752599"/>
          </a:xfrm>
        </p:spPr>
        <p:txBody>
          <a:bodyPr/>
          <a:lstStyle/>
          <a:p>
            <a:r>
              <a:rPr lang="en-GB" dirty="0"/>
              <a:t>Use of dialogue </a:t>
            </a:r>
            <a:br>
              <a:rPr lang="en-GB" dirty="0"/>
            </a:br>
            <a:endParaRPr lang="en-GB" dirty="0"/>
          </a:p>
        </p:txBody>
      </p:sp>
      <p:sp>
        <p:nvSpPr>
          <p:cNvPr id="3" name="Content Placeholder 2"/>
          <p:cNvSpPr>
            <a:spLocks noGrp="1"/>
          </p:cNvSpPr>
          <p:nvPr>
            <p:ph idx="1"/>
          </p:nvPr>
        </p:nvSpPr>
        <p:spPr>
          <a:xfrm>
            <a:off x="1484310" y="1040524"/>
            <a:ext cx="10018713" cy="5013435"/>
          </a:xfrm>
        </p:spPr>
        <p:txBody>
          <a:bodyPr>
            <a:normAutofit/>
          </a:bodyPr>
          <a:lstStyle/>
          <a:p>
            <a:r>
              <a:rPr lang="en-GB" sz="3200" dirty="0" smtClean="0"/>
              <a:t>A key issue in stories is the use of dialogue. Often pupils use too much of it.</a:t>
            </a:r>
          </a:p>
          <a:p>
            <a:endParaRPr lang="en-GB" sz="3200" dirty="0"/>
          </a:p>
          <a:p>
            <a:r>
              <a:rPr lang="en-GB" sz="3200" dirty="0" smtClean="0"/>
              <a:t>“Hi” said James </a:t>
            </a:r>
          </a:p>
          <a:p>
            <a:r>
              <a:rPr lang="en-GB" sz="3200" dirty="0" smtClean="0"/>
              <a:t>“Hey” I replied </a:t>
            </a:r>
          </a:p>
          <a:p>
            <a:r>
              <a:rPr lang="en-GB" sz="3200" dirty="0" smtClean="0"/>
              <a:t>“How have you been?” he gently said </a:t>
            </a:r>
          </a:p>
          <a:p>
            <a:r>
              <a:rPr lang="en-GB" sz="3200" dirty="0" smtClean="0"/>
              <a:t>“Ok, you? It has been far too long since we saw each other if you ask me” I said with a soft smile. </a:t>
            </a:r>
            <a:endParaRPr lang="en-GB" sz="3200" dirty="0"/>
          </a:p>
        </p:txBody>
      </p:sp>
    </p:spTree>
    <p:extLst>
      <p:ext uri="{BB962C8B-B14F-4D97-AF65-F5344CB8AC3E}">
        <p14:creationId xmlns:p14="http://schemas.microsoft.com/office/powerpoint/2010/main" val="1746397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sz="3200" dirty="0" smtClean="0"/>
              <a:t>This dialogue is not needed. It could have been summarised and this would have helped the story flow more effectively.</a:t>
            </a:r>
          </a:p>
          <a:p>
            <a:endParaRPr lang="en-GB" sz="3200" dirty="0"/>
          </a:p>
          <a:p>
            <a:r>
              <a:rPr lang="en-GB" sz="3200" dirty="0" smtClean="0"/>
              <a:t>We quietly greeted each other got through the pleasantries before I worked up the courage to say with a soft smile,</a:t>
            </a:r>
            <a:br>
              <a:rPr lang="en-GB" sz="3200" dirty="0" smtClean="0"/>
            </a:br>
            <a:r>
              <a:rPr lang="en-GB" sz="3200" dirty="0" smtClean="0"/>
              <a:t>“It has been far too since we have seen each other, James”</a:t>
            </a:r>
          </a:p>
          <a:p>
            <a:endParaRPr lang="en-GB" dirty="0"/>
          </a:p>
          <a:p>
            <a:endParaRPr lang="en-GB" dirty="0"/>
          </a:p>
        </p:txBody>
      </p:sp>
    </p:spTree>
    <p:extLst>
      <p:ext uri="{BB962C8B-B14F-4D97-AF65-F5344CB8AC3E}">
        <p14:creationId xmlns:p14="http://schemas.microsoft.com/office/powerpoint/2010/main" val="229127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you help?</a:t>
            </a:r>
            <a:endParaRPr lang="en-GB" dirty="0"/>
          </a:p>
        </p:txBody>
      </p:sp>
      <p:sp>
        <p:nvSpPr>
          <p:cNvPr id="3" name="Content Placeholder 2"/>
          <p:cNvSpPr>
            <a:spLocks noGrp="1"/>
          </p:cNvSpPr>
          <p:nvPr>
            <p:ph idx="1"/>
          </p:nvPr>
        </p:nvSpPr>
        <p:spPr/>
        <p:txBody>
          <a:bodyPr>
            <a:normAutofit fontScale="92500" lnSpcReduction="20000"/>
          </a:bodyPr>
          <a:lstStyle/>
          <a:p>
            <a:r>
              <a:rPr lang="en-GB" sz="3200" dirty="0" smtClean="0"/>
              <a:t>Check or ask pupils about their writing to make sure that they are </a:t>
            </a:r>
            <a:r>
              <a:rPr lang="en-GB" sz="3200" b="1" dirty="0" smtClean="0"/>
              <a:t>showing and not telling. Use the table on the slide to help</a:t>
            </a:r>
          </a:p>
          <a:p>
            <a:r>
              <a:rPr lang="en-GB" sz="3200" dirty="0" smtClean="0"/>
              <a:t>When jotters are at home, check to make sure that they using the senses in descriptions.</a:t>
            </a:r>
          </a:p>
          <a:p>
            <a:r>
              <a:rPr lang="en-GB" sz="3200" dirty="0" smtClean="0"/>
              <a:t>Make sure dialogue is being set out properly (a new line for each speaker) and that it is not being used needlessly. </a:t>
            </a:r>
          </a:p>
          <a:p>
            <a:endParaRPr lang="en-GB" b="1" dirty="0"/>
          </a:p>
        </p:txBody>
      </p:sp>
    </p:spTree>
    <p:extLst>
      <p:ext uri="{BB962C8B-B14F-4D97-AF65-F5344CB8AC3E}">
        <p14:creationId xmlns:p14="http://schemas.microsoft.com/office/powerpoint/2010/main" val="3071193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Persuasive Writing </a:t>
            </a:r>
            <a:endParaRPr lang="en-GB" dirty="0"/>
          </a:p>
        </p:txBody>
      </p:sp>
      <p:sp>
        <p:nvSpPr>
          <p:cNvPr id="3" name="Content Placeholder 2"/>
          <p:cNvSpPr>
            <a:spLocks noGrp="1"/>
          </p:cNvSpPr>
          <p:nvPr>
            <p:ph idx="1"/>
          </p:nvPr>
        </p:nvSpPr>
        <p:spPr/>
        <p:txBody>
          <a:bodyPr>
            <a:normAutofit/>
          </a:bodyPr>
          <a:lstStyle/>
          <a:p>
            <a:r>
              <a:rPr lang="en-GB" sz="3200" dirty="0" smtClean="0"/>
              <a:t>Persuasive writing is when your piece of writing persuades the reader to see a certain point of view (S2 and S3 parents may recall hearing all about sharks) </a:t>
            </a:r>
            <a:endParaRPr lang="en-GB" sz="3200" dirty="0"/>
          </a:p>
        </p:txBody>
      </p:sp>
    </p:spTree>
    <p:extLst>
      <p:ext uri="{BB962C8B-B14F-4D97-AF65-F5344CB8AC3E}">
        <p14:creationId xmlns:p14="http://schemas.microsoft.com/office/powerpoint/2010/main" val="4011837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Persuasive Writing </a:t>
            </a:r>
            <a:endParaRPr lang="en-GB" dirty="0"/>
          </a:p>
        </p:txBody>
      </p:sp>
      <p:sp>
        <p:nvSpPr>
          <p:cNvPr id="3" name="Content Placeholder 2"/>
          <p:cNvSpPr>
            <a:spLocks noGrp="1"/>
          </p:cNvSpPr>
          <p:nvPr>
            <p:ph idx="1"/>
          </p:nvPr>
        </p:nvSpPr>
        <p:spPr>
          <a:xfrm>
            <a:off x="1484310" y="2666999"/>
            <a:ext cx="10018713" cy="3954518"/>
          </a:xfrm>
        </p:spPr>
        <p:txBody>
          <a:bodyPr>
            <a:normAutofit fontScale="85000" lnSpcReduction="20000"/>
          </a:bodyPr>
          <a:lstStyle/>
          <a:p>
            <a:r>
              <a:rPr lang="en-GB" sz="3200" dirty="0" smtClean="0"/>
              <a:t>In their persuasive writing they should be looking to use techniques such as:</a:t>
            </a:r>
          </a:p>
          <a:p>
            <a:r>
              <a:rPr lang="en-GB" sz="3200" dirty="0" smtClean="0"/>
              <a:t>Short sentences</a:t>
            </a:r>
          </a:p>
          <a:p>
            <a:r>
              <a:rPr lang="en-GB" sz="3200" dirty="0" smtClean="0"/>
              <a:t>Lists</a:t>
            </a:r>
          </a:p>
          <a:p>
            <a:r>
              <a:rPr lang="en-GB" sz="3200" dirty="0" smtClean="0"/>
              <a:t>Repetition</a:t>
            </a:r>
          </a:p>
          <a:p>
            <a:r>
              <a:rPr lang="en-GB" sz="3200" dirty="0" smtClean="0"/>
              <a:t>Facts/evidence</a:t>
            </a:r>
          </a:p>
          <a:p>
            <a:r>
              <a:rPr lang="en-GB" sz="3200" dirty="0" smtClean="0"/>
              <a:t>Questions </a:t>
            </a:r>
          </a:p>
          <a:p>
            <a:r>
              <a:rPr lang="en-GB" sz="3200" dirty="0" smtClean="0"/>
              <a:t>Direct address (talking to the reader)</a:t>
            </a:r>
          </a:p>
          <a:p>
            <a:endParaRPr lang="en-GB" sz="3200" dirty="0" smtClean="0"/>
          </a:p>
          <a:p>
            <a:endParaRPr lang="en-GB" dirty="0"/>
          </a:p>
        </p:txBody>
      </p:sp>
    </p:spTree>
    <p:extLst>
      <p:ext uri="{BB962C8B-B14F-4D97-AF65-F5344CB8AC3E}">
        <p14:creationId xmlns:p14="http://schemas.microsoft.com/office/powerpoint/2010/main" val="29565513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Facts are used throughout (in bold)</a:t>
            </a:r>
            <a:endParaRPr lang="en-GB" dirty="0"/>
          </a:p>
        </p:txBody>
      </p:sp>
      <p:sp>
        <p:nvSpPr>
          <p:cNvPr id="3" name="Content Placeholder 2"/>
          <p:cNvSpPr>
            <a:spLocks noGrp="1"/>
          </p:cNvSpPr>
          <p:nvPr>
            <p:ph idx="1"/>
          </p:nvPr>
        </p:nvSpPr>
        <p:spPr/>
        <p:txBody>
          <a:bodyPr/>
          <a:lstStyle/>
          <a:p>
            <a:r>
              <a:rPr lang="en-GB" dirty="0"/>
              <a:t>Firstly, we need to realise that sharks do not try to kill or harm us. </a:t>
            </a:r>
            <a:r>
              <a:rPr lang="en-GB" b="1" dirty="0"/>
              <a:t>We need to see that when sharks attack us it is only because we look like injured seals. Sharks attack us from underneath and they think we are their favourite food. They bite us to check what we are but most of the time they leave us alone when we see we are not a seal. In fact, there are many sharks that have never killed a human – a hammerhead is one</a:t>
            </a:r>
            <a:r>
              <a:rPr lang="en-GB" dirty="0"/>
              <a:t>. People need to stop seeing sharks as a danger and as a killer. They need to change their opinion. Now. </a:t>
            </a:r>
          </a:p>
          <a:p>
            <a:endParaRPr lang="en-GB" dirty="0"/>
          </a:p>
        </p:txBody>
      </p:sp>
      <p:cxnSp>
        <p:nvCxnSpPr>
          <p:cNvPr id="6" name="Straight Arrow Connector 5"/>
          <p:cNvCxnSpPr/>
          <p:nvPr/>
        </p:nvCxnSpPr>
        <p:spPr>
          <a:xfrm flipH="1" flipV="1">
            <a:off x="2695903" y="5281448"/>
            <a:ext cx="2538249" cy="394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10184524" y="4729655"/>
            <a:ext cx="725214" cy="12770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8119241" y="5013434"/>
            <a:ext cx="1576552" cy="99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7772401" y="5281448"/>
            <a:ext cx="4035972" cy="14504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Repetition of the word “need” to emphasise how people really have to change their thinking</a:t>
            </a:r>
            <a:endParaRPr lang="en-GB" dirty="0"/>
          </a:p>
        </p:txBody>
      </p:sp>
      <p:sp>
        <p:nvSpPr>
          <p:cNvPr id="12" name="Oval 11"/>
          <p:cNvSpPr/>
          <p:nvPr/>
        </p:nvSpPr>
        <p:spPr>
          <a:xfrm>
            <a:off x="3226401" y="5462752"/>
            <a:ext cx="3276876" cy="13952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Short sentences to plead with the reader to make the change immediately.</a:t>
            </a:r>
            <a:endParaRPr lang="en-GB" dirty="0"/>
          </a:p>
        </p:txBody>
      </p:sp>
      <p:cxnSp>
        <p:nvCxnSpPr>
          <p:cNvPr id="14" name="Straight Arrow Connector 13"/>
          <p:cNvCxnSpPr/>
          <p:nvPr/>
        </p:nvCxnSpPr>
        <p:spPr>
          <a:xfrm>
            <a:off x="1891862" y="1308538"/>
            <a:ext cx="1608083" cy="1324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315310" y="0"/>
            <a:ext cx="2506718" cy="17815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Words like we make the involve the reader and this is key</a:t>
            </a:r>
            <a:endParaRPr lang="en-GB" dirty="0"/>
          </a:p>
        </p:txBody>
      </p:sp>
    </p:spTree>
    <p:extLst>
      <p:ext uri="{BB962C8B-B14F-4D97-AF65-F5344CB8AC3E}">
        <p14:creationId xmlns:p14="http://schemas.microsoft.com/office/powerpoint/2010/main" val="28709194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Spelling/Punctuation </a:t>
            </a:r>
            <a:endParaRPr lang="en-GB" dirty="0"/>
          </a:p>
        </p:txBody>
      </p:sp>
      <p:sp>
        <p:nvSpPr>
          <p:cNvPr id="3" name="Content Placeholder 2"/>
          <p:cNvSpPr>
            <a:spLocks noGrp="1"/>
          </p:cNvSpPr>
          <p:nvPr>
            <p:ph idx="1"/>
          </p:nvPr>
        </p:nvSpPr>
        <p:spPr/>
        <p:txBody>
          <a:bodyPr/>
          <a:lstStyle/>
          <a:p>
            <a:r>
              <a:rPr lang="en-GB" dirty="0" smtClean="0"/>
              <a:t>Of course, this is something that we constantly work on.</a:t>
            </a:r>
          </a:p>
          <a:p>
            <a:r>
              <a:rPr lang="en-GB" dirty="0" smtClean="0"/>
              <a:t>We try to encourage self correction strategies (re-reading is key) and use of ICT can be a big help here too (though it doesn’t have all the answers).</a:t>
            </a:r>
          </a:p>
          <a:p>
            <a:r>
              <a:rPr lang="en-GB" dirty="0" smtClean="0"/>
              <a:t>Some pupils will require more intensive support (and we can provide that) but the majority need to be empowered and helped to support themselves a </a:t>
            </a:r>
            <a:r>
              <a:rPr lang="en-GB" smtClean="0"/>
              <a:t>little more. </a:t>
            </a:r>
            <a:endParaRPr lang="en-GB" dirty="0"/>
          </a:p>
        </p:txBody>
      </p:sp>
    </p:spTree>
    <p:extLst>
      <p:ext uri="{BB962C8B-B14F-4D97-AF65-F5344CB8AC3E}">
        <p14:creationId xmlns:p14="http://schemas.microsoft.com/office/powerpoint/2010/main" val="584834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This Session </a:t>
            </a:r>
            <a:endParaRPr lang="en-GB" dirty="0"/>
          </a:p>
        </p:txBody>
      </p:sp>
      <p:sp>
        <p:nvSpPr>
          <p:cNvPr id="3" name="Content Placeholder 2"/>
          <p:cNvSpPr>
            <a:spLocks noGrp="1"/>
          </p:cNvSpPr>
          <p:nvPr>
            <p:ph idx="1"/>
          </p:nvPr>
        </p:nvSpPr>
        <p:spPr>
          <a:xfrm>
            <a:off x="1484311" y="2777358"/>
            <a:ext cx="10018713" cy="3124201"/>
          </a:xfrm>
        </p:spPr>
        <p:txBody>
          <a:bodyPr>
            <a:normAutofit/>
          </a:bodyPr>
          <a:lstStyle/>
          <a:p>
            <a:pPr marL="0" indent="0">
              <a:buNone/>
            </a:pPr>
            <a:r>
              <a:rPr lang="en-GB" sz="3200" dirty="0" smtClean="0"/>
              <a:t>-We will look at the school’s focus on vocabulary development</a:t>
            </a:r>
          </a:p>
          <a:p>
            <a:pPr marL="0" indent="0">
              <a:buNone/>
            </a:pPr>
            <a:r>
              <a:rPr lang="en-GB" sz="3200" dirty="0" smtClean="0"/>
              <a:t>-We will also discuss writing in English and the key aspects of this that we are looking to develop in our pupils </a:t>
            </a:r>
            <a:endParaRPr lang="en-GB" sz="3200" dirty="0"/>
          </a:p>
        </p:txBody>
      </p:sp>
    </p:spTree>
    <p:extLst>
      <p:ext uri="{BB962C8B-B14F-4D97-AF65-F5344CB8AC3E}">
        <p14:creationId xmlns:p14="http://schemas.microsoft.com/office/powerpoint/2010/main" val="33702488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you help at home?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Ask pupils what they are working on and if they are aware of their persuasive techniques</a:t>
            </a:r>
          </a:p>
          <a:p>
            <a:r>
              <a:rPr lang="en-GB" dirty="0" smtClean="0"/>
              <a:t>Look at their work and see if you can spot them (don’t worry, we don’t expect you to be an expert)</a:t>
            </a:r>
          </a:p>
          <a:p>
            <a:r>
              <a:rPr lang="en-GB" dirty="0" smtClean="0"/>
              <a:t>Encourage them to use more of the techniques or rewrite work if you know they are not hitting the brief.</a:t>
            </a:r>
          </a:p>
          <a:p>
            <a:r>
              <a:rPr lang="en-GB" dirty="0" smtClean="0"/>
              <a:t>In S3 pupils, ask them what topic they have chosen and, if required, support them with their research. </a:t>
            </a:r>
            <a:endParaRPr lang="en-GB" dirty="0"/>
          </a:p>
        </p:txBody>
      </p:sp>
    </p:spTree>
    <p:extLst>
      <p:ext uri="{BB962C8B-B14F-4D97-AF65-F5344CB8AC3E}">
        <p14:creationId xmlns:p14="http://schemas.microsoft.com/office/powerpoint/2010/main" val="3880436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532" y="338958"/>
            <a:ext cx="10018713" cy="1752599"/>
          </a:xfrm>
        </p:spPr>
        <p:txBody>
          <a:bodyPr/>
          <a:lstStyle/>
          <a:p>
            <a:r>
              <a:rPr lang="en-GB" dirty="0" smtClean="0"/>
              <a:t>In summary</a:t>
            </a:r>
            <a:endParaRPr lang="en-GB" dirty="0"/>
          </a:p>
        </p:txBody>
      </p:sp>
      <p:sp>
        <p:nvSpPr>
          <p:cNvPr id="3" name="Content Placeholder 2"/>
          <p:cNvSpPr>
            <a:spLocks noGrp="1"/>
          </p:cNvSpPr>
          <p:nvPr>
            <p:ph idx="1"/>
          </p:nvPr>
        </p:nvSpPr>
        <p:spPr>
          <a:xfrm>
            <a:off x="1484310" y="1844567"/>
            <a:ext cx="10018713" cy="3946634"/>
          </a:xfrm>
        </p:spPr>
        <p:txBody>
          <a:bodyPr>
            <a:normAutofit/>
          </a:bodyPr>
          <a:lstStyle/>
          <a:p>
            <a:r>
              <a:rPr lang="en-GB" sz="3200" dirty="0" smtClean="0"/>
              <a:t>Our aim tonight was to give you an insight into what is happening in school</a:t>
            </a:r>
          </a:p>
          <a:p>
            <a:r>
              <a:rPr lang="en-GB" sz="3200" dirty="0" smtClean="0"/>
              <a:t>Secondly, we want you to have an idea of how you can open up conversations with pupils at home about what they are doing</a:t>
            </a:r>
          </a:p>
          <a:p>
            <a:r>
              <a:rPr lang="en-GB" sz="3200" dirty="0" smtClean="0"/>
              <a:t>Hopefully, this helps you help them </a:t>
            </a:r>
            <a:r>
              <a:rPr lang="en-GB" sz="3200" dirty="0" smtClean="0">
                <a:sym typeface="Wingdings" panose="05000000000000000000" pitchFamily="2" charset="2"/>
              </a:rPr>
              <a:t> </a:t>
            </a:r>
            <a:r>
              <a:rPr lang="en-GB" sz="3200" dirty="0" smtClean="0"/>
              <a:t> </a:t>
            </a:r>
          </a:p>
          <a:p>
            <a:endParaRPr lang="en-GB" dirty="0"/>
          </a:p>
        </p:txBody>
      </p:sp>
    </p:spTree>
    <p:extLst>
      <p:ext uri="{BB962C8B-B14F-4D97-AF65-F5344CB8AC3E}">
        <p14:creationId xmlns:p14="http://schemas.microsoft.com/office/powerpoint/2010/main" val="2368875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Vocabulary Development </a:t>
            </a:r>
            <a:endParaRPr lang="en-GB" dirty="0"/>
          </a:p>
        </p:txBody>
      </p:sp>
      <p:sp>
        <p:nvSpPr>
          <p:cNvPr id="3" name="Content Placeholder 2"/>
          <p:cNvSpPr>
            <a:spLocks noGrp="1"/>
          </p:cNvSpPr>
          <p:nvPr>
            <p:ph idx="1"/>
          </p:nvPr>
        </p:nvSpPr>
        <p:spPr>
          <a:xfrm>
            <a:off x="1484310" y="2666999"/>
            <a:ext cx="10018713" cy="4049111"/>
          </a:xfrm>
        </p:spPr>
        <p:txBody>
          <a:bodyPr/>
          <a:lstStyle/>
          <a:p>
            <a:r>
              <a:rPr lang="en-GB" dirty="0" smtClean="0"/>
              <a:t>This year, across the school, we have huge focus on </a:t>
            </a:r>
            <a:r>
              <a:rPr lang="en-GB" b="1" dirty="0" smtClean="0"/>
              <a:t>explicit vocabulary teaching.</a:t>
            </a:r>
          </a:p>
          <a:p>
            <a:r>
              <a:rPr lang="en-GB" dirty="0" smtClean="0"/>
              <a:t>Each subject has identified key words that will be taught to pupils to help improve their understanding of key ideas/concepts in each subject.</a:t>
            </a:r>
          </a:p>
          <a:p>
            <a:r>
              <a:rPr lang="en-GB" dirty="0" smtClean="0"/>
              <a:t>In English, our focus is slightly different as we are focussing on tier two words (words that come up across a variety of contexts)</a:t>
            </a:r>
          </a:p>
        </p:txBody>
      </p:sp>
    </p:spTree>
    <p:extLst>
      <p:ext uri="{BB962C8B-B14F-4D97-AF65-F5344CB8AC3E}">
        <p14:creationId xmlns:p14="http://schemas.microsoft.com/office/powerpoint/2010/main" val="4247093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examples </a:t>
            </a:r>
            <a:endParaRPr lang="en-GB" dirty="0"/>
          </a:p>
        </p:txBody>
      </p:sp>
      <p:sp>
        <p:nvSpPr>
          <p:cNvPr id="3" name="Content Placeholder 2"/>
          <p:cNvSpPr>
            <a:spLocks noGrp="1"/>
          </p:cNvSpPr>
          <p:nvPr>
            <p:ph idx="1"/>
          </p:nvPr>
        </p:nvSpPr>
        <p:spPr>
          <a:xfrm>
            <a:off x="1024759" y="2002221"/>
            <a:ext cx="11167241" cy="4855779"/>
          </a:xfrm>
        </p:spPr>
        <p:txBody>
          <a:bodyPr/>
          <a:lstStyle/>
          <a:p>
            <a:r>
              <a:rPr lang="en-GB" dirty="0" smtClean="0"/>
              <a:t>S1 – superstition, compassion, abundance </a:t>
            </a:r>
          </a:p>
          <a:p>
            <a:r>
              <a:rPr lang="en-GB" dirty="0" smtClean="0"/>
              <a:t>S2 – contrition, conscience, adversity</a:t>
            </a:r>
          </a:p>
          <a:p>
            <a:r>
              <a:rPr lang="en-GB" dirty="0" smtClean="0"/>
              <a:t>S3 – coherence, inevitability, enlighten </a:t>
            </a:r>
            <a:endParaRPr lang="en-GB" dirty="0"/>
          </a:p>
        </p:txBody>
      </p:sp>
    </p:spTree>
    <p:extLst>
      <p:ext uri="{BB962C8B-B14F-4D97-AF65-F5344CB8AC3E}">
        <p14:creationId xmlns:p14="http://schemas.microsoft.com/office/powerpoint/2010/main" val="1388771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a:t>
            </a:r>
            <a:endParaRPr lang="en-GB" dirty="0"/>
          </a:p>
        </p:txBody>
      </p:sp>
      <p:sp>
        <p:nvSpPr>
          <p:cNvPr id="3" name="Content Placeholder 2"/>
          <p:cNvSpPr>
            <a:spLocks noGrp="1"/>
          </p:cNvSpPr>
          <p:nvPr>
            <p:ph idx="1"/>
          </p:nvPr>
        </p:nvSpPr>
        <p:spPr/>
        <p:txBody>
          <a:bodyPr/>
          <a:lstStyle/>
          <a:p>
            <a:r>
              <a:rPr lang="en-GB" dirty="0" smtClean="0"/>
              <a:t>1. It improves pupils chances of understanding what they are reading </a:t>
            </a:r>
          </a:p>
          <a:p>
            <a:r>
              <a:rPr lang="en-GB" dirty="0" smtClean="0"/>
              <a:t>2. In writing it improves the quality of their vocabulary and, therefore, their descriptions in their writing. </a:t>
            </a:r>
            <a:endParaRPr lang="en-GB" dirty="0"/>
          </a:p>
        </p:txBody>
      </p:sp>
    </p:spTree>
    <p:extLst>
      <p:ext uri="{BB962C8B-B14F-4D97-AF65-F5344CB8AC3E}">
        <p14:creationId xmlns:p14="http://schemas.microsoft.com/office/powerpoint/2010/main" val="476301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532" y="0"/>
            <a:ext cx="10018713" cy="1752599"/>
          </a:xfrm>
        </p:spPr>
        <p:txBody>
          <a:bodyPr/>
          <a:lstStyle/>
          <a:p>
            <a:r>
              <a:rPr lang="en-GB" dirty="0" smtClean="0"/>
              <a:t>How can you help?</a:t>
            </a:r>
            <a:endParaRPr lang="en-GB" dirty="0"/>
          </a:p>
        </p:txBody>
      </p:sp>
      <p:sp>
        <p:nvSpPr>
          <p:cNvPr id="3" name="Content Placeholder 2"/>
          <p:cNvSpPr>
            <a:spLocks noGrp="1"/>
          </p:cNvSpPr>
          <p:nvPr>
            <p:ph idx="1"/>
          </p:nvPr>
        </p:nvSpPr>
        <p:spPr>
          <a:xfrm>
            <a:off x="1484310" y="1576552"/>
            <a:ext cx="10018713" cy="4903075"/>
          </a:xfrm>
        </p:spPr>
        <p:txBody>
          <a:bodyPr/>
          <a:lstStyle/>
          <a:p>
            <a:r>
              <a:rPr lang="en-GB" dirty="0" smtClean="0"/>
              <a:t>Ask pupils at home what words they have been learning this week </a:t>
            </a:r>
          </a:p>
          <a:p>
            <a:r>
              <a:rPr lang="en-GB" dirty="0" smtClean="0"/>
              <a:t>We will also share these words on the school website</a:t>
            </a:r>
          </a:p>
          <a:p>
            <a:r>
              <a:rPr lang="en-GB" dirty="0" smtClean="0"/>
              <a:t>Encourage discussions about vocabulary and encourage pupils to take ownership for finding out the meaning of words they don’t understand </a:t>
            </a:r>
          </a:p>
          <a:p>
            <a:r>
              <a:rPr lang="en-GB" dirty="0"/>
              <a:t> </a:t>
            </a:r>
            <a:r>
              <a:rPr lang="en-GB" dirty="0">
                <a:hlinkClick r:id="rId2"/>
              </a:rPr>
              <a:t>https://dictionary.reverso.net</a:t>
            </a:r>
            <a:r>
              <a:rPr lang="en-GB" dirty="0" smtClean="0">
                <a:hlinkClick r:id="rId2"/>
              </a:rPr>
              <a:t>/</a:t>
            </a:r>
            <a:endParaRPr lang="en-GB" dirty="0" smtClean="0"/>
          </a:p>
          <a:p>
            <a:endParaRPr lang="en-GB" dirty="0" smtClean="0"/>
          </a:p>
          <a:p>
            <a:endParaRPr lang="en-GB" dirty="0"/>
          </a:p>
        </p:txBody>
      </p:sp>
    </p:spTree>
    <p:extLst>
      <p:ext uri="{BB962C8B-B14F-4D97-AF65-F5344CB8AC3E}">
        <p14:creationId xmlns:p14="http://schemas.microsoft.com/office/powerpoint/2010/main" val="2518679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Writing </a:t>
            </a:r>
            <a:endParaRPr lang="en-GB" dirty="0"/>
          </a:p>
        </p:txBody>
      </p:sp>
      <p:sp>
        <p:nvSpPr>
          <p:cNvPr id="3" name="Content Placeholder 2"/>
          <p:cNvSpPr>
            <a:spLocks noGrp="1"/>
          </p:cNvSpPr>
          <p:nvPr>
            <p:ph idx="1"/>
          </p:nvPr>
        </p:nvSpPr>
        <p:spPr/>
        <p:txBody>
          <a:bodyPr/>
          <a:lstStyle/>
          <a:p>
            <a:r>
              <a:rPr lang="en-GB" dirty="0" smtClean="0"/>
              <a:t>In English our main types of writing are:</a:t>
            </a:r>
          </a:p>
          <a:p>
            <a:r>
              <a:rPr lang="en-GB" dirty="0" smtClean="0"/>
              <a:t>Creative writing</a:t>
            </a:r>
          </a:p>
          <a:p>
            <a:r>
              <a:rPr lang="en-GB" dirty="0" smtClean="0"/>
              <a:t>Personal writing</a:t>
            </a:r>
          </a:p>
          <a:p>
            <a:r>
              <a:rPr lang="en-GB" dirty="0" smtClean="0"/>
              <a:t>Persuasive Writing</a:t>
            </a:r>
          </a:p>
          <a:p>
            <a:r>
              <a:rPr lang="en-GB" dirty="0" smtClean="0"/>
              <a:t>Report Writing (S1) </a:t>
            </a:r>
          </a:p>
        </p:txBody>
      </p:sp>
    </p:spTree>
    <p:extLst>
      <p:ext uri="{BB962C8B-B14F-4D97-AF65-F5344CB8AC3E}">
        <p14:creationId xmlns:p14="http://schemas.microsoft.com/office/powerpoint/2010/main" val="3935062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2167759"/>
          </a:xfrm>
        </p:spPr>
        <p:txBody>
          <a:bodyPr>
            <a:normAutofit/>
          </a:bodyPr>
          <a:lstStyle/>
          <a:p>
            <a:r>
              <a:rPr lang="en-GB" dirty="0" smtClean="0"/>
              <a:t>We will have a big focus each year on improving the quality of descriptions in creative and personal writing </a:t>
            </a:r>
            <a:endParaRPr lang="en-GB" dirty="0"/>
          </a:p>
        </p:txBody>
      </p:sp>
      <p:sp>
        <p:nvSpPr>
          <p:cNvPr id="3" name="Content Placeholder 2"/>
          <p:cNvSpPr>
            <a:spLocks noGrp="1"/>
          </p:cNvSpPr>
          <p:nvPr>
            <p:ph idx="1"/>
          </p:nvPr>
        </p:nvSpPr>
        <p:spPr>
          <a:xfrm>
            <a:off x="1484310" y="2998075"/>
            <a:ext cx="10018713" cy="3124201"/>
          </a:xfrm>
        </p:spPr>
        <p:txBody>
          <a:bodyPr/>
          <a:lstStyle/>
          <a:p>
            <a:r>
              <a:rPr lang="en-GB" dirty="0" smtClean="0"/>
              <a:t>Show not tell</a:t>
            </a:r>
          </a:p>
          <a:p>
            <a:r>
              <a:rPr lang="en-GB" dirty="0" smtClean="0"/>
              <a:t>Using the senses </a:t>
            </a:r>
          </a:p>
          <a:p>
            <a:r>
              <a:rPr lang="en-GB" dirty="0" smtClean="0"/>
              <a:t>Use of dialogue </a:t>
            </a:r>
          </a:p>
          <a:p>
            <a:endParaRPr lang="en-GB" dirty="0"/>
          </a:p>
        </p:txBody>
      </p:sp>
    </p:spTree>
    <p:extLst>
      <p:ext uri="{BB962C8B-B14F-4D97-AF65-F5344CB8AC3E}">
        <p14:creationId xmlns:p14="http://schemas.microsoft.com/office/powerpoint/2010/main" val="3284402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Show not tell</a:t>
            </a:r>
            <a:br>
              <a:rPr lang="en-GB" dirty="0"/>
            </a:br>
            <a:endParaRPr lang="en-GB" dirty="0"/>
          </a:p>
        </p:txBody>
      </p:sp>
      <p:sp>
        <p:nvSpPr>
          <p:cNvPr id="3" name="Content Placeholder 2"/>
          <p:cNvSpPr>
            <a:spLocks noGrp="1"/>
          </p:cNvSpPr>
          <p:nvPr>
            <p:ph idx="1"/>
          </p:nvPr>
        </p:nvSpPr>
        <p:spPr>
          <a:xfrm>
            <a:off x="1610433" y="1920764"/>
            <a:ext cx="10018713" cy="3124201"/>
          </a:xfrm>
        </p:spPr>
        <p:txBody>
          <a:bodyPr>
            <a:normAutofit/>
          </a:bodyPr>
          <a:lstStyle/>
          <a:p>
            <a:r>
              <a:rPr lang="en-GB" sz="3200" dirty="0" smtClean="0"/>
              <a:t>Great writing should SHOW the reader what happens and it should not TELL them</a:t>
            </a:r>
          </a:p>
          <a:p>
            <a:r>
              <a:rPr lang="en-GB" sz="3200" dirty="0" smtClean="0"/>
              <a:t>The table on the next slide shows the key difference </a:t>
            </a:r>
            <a:endParaRPr lang="en-GB" sz="3200" dirty="0"/>
          </a:p>
        </p:txBody>
      </p:sp>
    </p:spTree>
    <p:extLst>
      <p:ext uri="{BB962C8B-B14F-4D97-AF65-F5344CB8AC3E}">
        <p14:creationId xmlns:p14="http://schemas.microsoft.com/office/powerpoint/2010/main" val="1692353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236</TotalTime>
  <Words>1063</Words>
  <Application>Microsoft Office PowerPoint</Application>
  <PresentationFormat>Widescreen</PresentationFormat>
  <Paragraphs>79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Corbel</vt:lpstr>
      <vt:lpstr>Wingdings</vt:lpstr>
      <vt:lpstr>Parallax</vt:lpstr>
      <vt:lpstr>Deans Community High School Literacy and Numeracy  Support Evening</vt:lpstr>
      <vt:lpstr>This Session </vt:lpstr>
      <vt:lpstr>Vocabulary Development </vt:lpstr>
      <vt:lpstr>Some examples </vt:lpstr>
      <vt:lpstr>Why?</vt:lpstr>
      <vt:lpstr>How can you help?</vt:lpstr>
      <vt:lpstr>Writing </vt:lpstr>
      <vt:lpstr>We will have a big focus each year on improving the quality of descriptions in creative and personal writing </vt:lpstr>
      <vt:lpstr>Show not tell </vt:lpstr>
      <vt:lpstr>PowerPoint Presentation</vt:lpstr>
      <vt:lpstr>Using the senses  </vt:lpstr>
      <vt:lpstr>PowerPoint Presentation</vt:lpstr>
      <vt:lpstr>Use of dialogue  </vt:lpstr>
      <vt:lpstr>PowerPoint Presentation</vt:lpstr>
      <vt:lpstr>How can you help?</vt:lpstr>
      <vt:lpstr>Persuasive Writing </vt:lpstr>
      <vt:lpstr>Persuasive Writing </vt:lpstr>
      <vt:lpstr>Facts are used throughout (in bold)</vt:lpstr>
      <vt:lpstr>Spelling/Punctuation </vt:lpstr>
      <vt:lpstr>How can you help at home?</vt:lpstr>
      <vt:lpstr>In summary</vt:lpstr>
    </vt:vector>
  </TitlesOfParts>
  <Company>West Lothian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Deans Community High School Literacy and Numeracy  Support Evening</dc:title>
  <dc:creator>Michael O'Donnell</dc:creator>
  <cp:lastModifiedBy>Mr Small</cp:lastModifiedBy>
  <cp:revision>10</cp:revision>
  <dcterms:created xsi:type="dcterms:W3CDTF">2022-10-05T08:10:15Z</dcterms:created>
  <dcterms:modified xsi:type="dcterms:W3CDTF">2022-10-06T17:49:50Z</dcterms:modified>
</cp:coreProperties>
</file>